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383" r:id="rId5"/>
    <p:sldId id="393" r:id="rId6"/>
    <p:sldId id="394" r:id="rId7"/>
    <p:sldId id="395" r:id="rId8"/>
    <p:sldId id="378" r:id="rId9"/>
    <p:sldId id="379" r:id="rId10"/>
    <p:sldId id="380" r:id="rId11"/>
    <p:sldId id="381" r:id="rId12"/>
    <p:sldId id="382" r:id="rId13"/>
    <p:sldId id="392" r:id="rId14"/>
    <p:sldId id="391" r:id="rId15"/>
    <p:sldId id="390" r:id="rId16"/>
    <p:sldId id="389" r:id="rId17"/>
    <p:sldId id="388" r:id="rId18"/>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E0FF"/>
    <a:srgbClr val="BDAFE3"/>
    <a:srgbClr val="7F5DC4"/>
    <a:srgbClr val="D5F4FF"/>
    <a:srgbClr val="18003A"/>
    <a:srgbClr val="331488"/>
    <a:srgbClr val="000000"/>
    <a:srgbClr val="0D0D0D"/>
    <a:srgbClr val="5363B1"/>
    <a:srgbClr val="5C5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83DE0-196A-449A-B777-66D2125321B5}" v="365" dt="2023-04-03T22:44:23.315"/>
    <p1510:client id="{76E22334-7CCB-3293-615F-C3DB5EF6F3DC}" v="1" dt="2023-04-03T11:18:33.5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40"/>
    <p:restoredTop sz="87865" autoAdjust="0"/>
  </p:normalViewPr>
  <p:slideViewPr>
    <p:cSldViewPr snapToGrid="0" snapToObjects="1">
      <p:cViewPr varScale="1">
        <p:scale>
          <a:sx n="75" d="100"/>
          <a:sy n="75" d="100"/>
        </p:scale>
        <p:origin x="162" y="6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5T16:33:41.80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04/04/2023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‹N°›</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343197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10</a:t>
            </a:fld>
            <a:endParaRPr lang="en-LT"/>
          </a:p>
        </p:txBody>
      </p:sp>
    </p:spTree>
    <p:extLst>
      <p:ext uri="{BB962C8B-B14F-4D97-AF65-F5344CB8AC3E}">
        <p14:creationId xmlns:p14="http://schemas.microsoft.com/office/powerpoint/2010/main" val="82889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11</a:t>
            </a:fld>
            <a:endParaRPr lang="en-LT"/>
          </a:p>
        </p:txBody>
      </p:sp>
    </p:spTree>
    <p:extLst>
      <p:ext uri="{BB962C8B-B14F-4D97-AF65-F5344CB8AC3E}">
        <p14:creationId xmlns:p14="http://schemas.microsoft.com/office/powerpoint/2010/main" val="2314362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12</a:t>
            </a:fld>
            <a:endParaRPr lang="en-LT"/>
          </a:p>
        </p:txBody>
      </p:sp>
    </p:spTree>
    <p:extLst>
      <p:ext uri="{BB962C8B-B14F-4D97-AF65-F5344CB8AC3E}">
        <p14:creationId xmlns:p14="http://schemas.microsoft.com/office/powerpoint/2010/main" val="1755743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13</a:t>
            </a:fld>
            <a:endParaRPr lang="en-LT"/>
          </a:p>
        </p:txBody>
      </p:sp>
    </p:spTree>
    <p:extLst>
      <p:ext uri="{BB962C8B-B14F-4D97-AF65-F5344CB8AC3E}">
        <p14:creationId xmlns:p14="http://schemas.microsoft.com/office/powerpoint/2010/main" val="64412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14</a:t>
            </a:fld>
            <a:endParaRPr lang="en-LT"/>
          </a:p>
        </p:txBody>
      </p:sp>
    </p:spTree>
    <p:extLst>
      <p:ext uri="{BB962C8B-B14F-4D97-AF65-F5344CB8AC3E}">
        <p14:creationId xmlns:p14="http://schemas.microsoft.com/office/powerpoint/2010/main" val="50245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256573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82370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4</a:t>
            </a:fld>
            <a:endParaRPr lang="en-LT"/>
          </a:p>
        </p:txBody>
      </p:sp>
    </p:spTree>
    <p:extLst>
      <p:ext uri="{BB962C8B-B14F-4D97-AF65-F5344CB8AC3E}">
        <p14:creationId xmlns:p14="http://schemas.microsoft.com/office/powerpoint/2010/main" val="210547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https://storyset.com/illustration/meditation/bro</a:t>
            </a:r>
          </a:p>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https://duotone.shapefactory.co/?i=-HH3cGeAC4o&amp;f=3fc7ff&amp;t=2c0058&amp;q=_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5</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https://duotone.shapefactory.co/?i=roZgc7SXXmI&amp;f=3fc7ff&amp;t=2c0058&amp;q=_</a:t>
            </a:r>
          </a:p>
        </p:txBody>
      </p:sp>
      <p:sp>
        <p:nvSpPr>
          <p:cNvPr id="4" name="Slide Number Placeholder 3"/>
          <p:cNvSpPr>
            <a:spLocks noGrp="1"/>
          </p:cNvSpPr>
          <p:nvPr>
            <p:ph type="sldNum" sz="quarter" idx="5"/>
          </p:nvPr>
        </p:nvSpPr>
        <p:spPr/>
        <p:txBody>
          <a:bodyPr/>
          <a:lstStyle/>
          <a:p>
            <a:fld id="{8BA3CD6E-3749-1947-B075-4508CE6FA4B9}" type="slidenum">
              <a:rPr lang="lt-LT" smtClean="0"/>
              <a:t>6</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7</a:t>
            </a:fld>
            <a:endParaRPr lang="lt-LT"/>
          </a:p>
        </p:txBody>
      </p:sp>
    </p:spTree>
    <p:extLst>
      <p:ext uri="{BB962C8B-B14F-4D97-AF65-F5344CB8AC3E}">
        <p14:creationId xmlns:p14="http://schemas.microsoft.com/office/powerpoint/2010/main" val="175464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BA3CD6E-3749-1947-B075-4508CE6FA4B9}" type="slidenum">
              <a:rPr lang="fr-FR" smtClean="0"/>
              <a:t>8</a:t>
            </a:fld>
            <a:endParaRPr lang="fr-FR"/>
          </a:p>
        </p:txBody>
      </p:sp>
    </p:spTree>
    <p:extLst>
      <p:ext uri="{BB962C8B-B14F-4D97-AF65-F5344CB8AC3E}">
        <p14:creationId xmlns:p14="http://schemas.microsoft.com/office/powerpoint/2010/main" val="298792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9</a:t>
            </a:fld>
            <a:endParaRPr lang="en-LT"/>
          </a:p>
        </p:txBody>
      </p:sp>
    </p:spTree>
    <p:extLst>
      <p:ext uri="{BB962C8B-B14F-4D97-AF65-F5344CB8AC3E}">
        <p14:creationId xmlns:p14="http://schemas.microsoft.com/office/powerpoint/2010/main" val="45679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04/04/2023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04/04/2023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04/04/2023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04/04/2023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04/04/2023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04/04/2023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04/04/2023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‹N°›</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04/04/2023</a:t>
            </a:fld>
            <a:endParaRPr lang="en-US" dirty="0"/>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dirty="0"/>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‹N°›</a:t>
            </a:fld>
            <a:endParaRPr lang="en-US" dirty="0"/>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04/04/2023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‹N°›</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0.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80.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0.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80.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0.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80.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 Type="http://schemas.openxmlformats.org/officeDocument/2006/relationships/image" Target="../media/image1.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60.pn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80.png"/><Relationship Id="rId20"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slide" Target="slide7.xml"/><Relationship Id="rId11" Type="http://schemas.openxmlformats.org/officeDocument/2006/relationships/image" Target="../media/image6.png"/><Relationship Id="rId24" Type="http://schemas.openxmlformats.org/officeDocument/2006/relationships/image" Target="../media/image120.png"/><Relationship Id="rId5" Type="http://schemas.openxmlformats.org/officeDocument/2006/relationships/image" Target="../media/image3.sv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50.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sp>
        <p:nvSpPr>
          <p:cNvPr id="4" name="TextBox 3">
            <a:extLst>
              <a:ext uri="{FF2B5EF4-FFF2-40B4-BE49-F238E27FC236}">
                <a16:creationId xmlns:a16="http://schemas.microsoft.com/office/drawing/2014/main" id="{5675FD7F-5D03-F141-A260-4BF1386650A6}"/>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hidden="1">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990" y="3743700"/>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1056293" y="32094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341749770"/>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32784948" y="3209484"/>
                  <a:ext cx="3048000"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4206725145"/>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29264123" y="3238038"/>
                  <a:ext cx="3048000" cy="1714500"/>
                </a:xfrm>
                <a:prstGeom prst="rect">
                  <a:avLst/>
                </a:prstGeom>
                <a:ln w="3175">
                  <a:noFill/>
                </a:ln>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659195050"/>
                        </p:ext>
                      </p:extLst>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1056293" y="32094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308753340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4583008"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2990298305"/>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8109723"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949699289"/>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1636438" y="32094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1441847327"/>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15163153" y="3209485"/>
                      <a:ext cx="3048000" cy="1714500"/>
                    </a:xfrm>
                    <a:prstGeom prst="rect">
                      <a:avLst/>
                    </a:prstGeom>
                    <a:ln w="19050">
                      <a:noFill/>
                    </a:ln>
                    <a:effectLst>
                      <a:reflection blurRad="6350" stA="50000" endA="300" endPos="5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1556255036"/>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65000" dist="508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25743298" y="3238038"/>
                    <a:ext cx="3048000" cy="1714500"/>
                  </a:xfrm>
                  <a:prstGeom prst="rect">
                    <a:avLst/>
                  </a:prstGeom>
                  <a:ln w="3175">
                    <a:noFill/>
                  </a:ln>
                  <a:effectLst>
                    <a:reflection stA="50000" endPos="65000" dist="508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1106139020"/>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65000" dist="1270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22216583" y="3209484"/>
                    <a:ext cx="3048000" cy="1714500"/>
                  </a:xfrm>
                  <a:prstGeom prst="rect">
                    <a:avLst/>
                  </a:prstGeom>
                  <a:ln w="3175">
                    <a:noFill/>
                  </a:ln>
                  <a:effectLst>
                    <a:reflection stA="50000" endPos="65000" dist="127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3894174773"/>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45000" endPos="35000" dist="1270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18689868" y="3238038"/>
                    <a:ext cx="3048000" cy="1714500"/>
                  </a:xfrm>
                  <a:prstGeom prst="rect">
                    <a:avLst/>
                  </a:prstGeom>
                  <a:ln w="3175">
                    <a:noFill/>
                  </a:ln>
                  <a:effectLst>
                    <a:reflection blurRad="6350" stA="45000" endPos="35000" dist="127000" dir="5400000" sy="-100000" algn="bl" rotWithShape="0"/>
                  </a:effectLst>
                </p:spPr>
              </p:pic>
            </mc:Fallback>
          </mc:AlternateContent>
        </p:grpSp>
      </p:grpSp>
    </p:spTree>
    <p:extLst>
      <p:ext uri="{BB962C8B-B14F-4D97-AF65-F5344CB8AC3E}">
        <p14:creationId xmlns:p14="http://schemas.microsoft.com/office/powerpoint/2010/main" val="3302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89C8B342-D3D0-4BD3-AE92-D262ADD123CC}"/>
              </a:ext>
            </a:extLst>
          </p:cNvPr>
          <p:cNvGrpSpPr/>
          <p:nvPr/>
        </p:nvGrpSpPr>
        <p:grpSpPr>
          <a:xfrm>
            <a:off x="0" y="-360"/>
            <a:ext cx="12192361" cy="6858000"/>
            <a:chOff x="951307" y="1820125"/>
            <a:chExt cx="12192361" cy="6702845"/>
          </a:xfrm>
        </p:grpSpPr>
        <p:sp>
          <p:nvSpPr>
            <p:cNvPr id="6" name="Rectangle 5">
              <a:extLst>
                <a:ext uri="{FF2B5EF4-FFF2-40B4-BE49-F238E27FC236}">
                  <a16:creationId xmlns:a16="http://schemas.microsoft.com/office/drawing/2014/main" id="{A04BAFE8-12AF-457D-9F72-8EA604A67CD6}"/>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D48B5918-EB4D-4746-8F88-3BF913A18DB2}"/>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7C0DF8C1-4BEE-B7A4-EAA7-A874333FCB67}"/>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15619484-0C9B-8292-2F2D-BE7D5EBEC702}"/>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3A0E15F0-5FA6-CAAB-E766-3FD523E9A80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5" name="Image 14" descr="Une image contenant graphique&#10;&#10;Description générée automatiquement">
            <a:extLst>
              <a:ext uri="{FF2B5EF4-FFF2-40B4-BE49-F238E27FC236}">
                <a16:creationId xmlns:a16="http://schemas.microsoft.com/office/drawing/2014/main" id="{D8B7F2EE-B084-EB38-11A2-F3D46D01AEC7}"/>
              </a:ext>
            </a:extLst>
          </p:cNvPr>
          <p:cNvPicPr>
            <a:picLocks noChangeAspect="1"/>
          </p:cNvPicPr>
          <p:nvPr/>
        </p:nvPicPr>
        <p:blipFill>
          <a:blip r:embed="rId4"/>
          <a:stretch>
            <a:fillRect/>
          </a:stretch>
        </p:blipFill>
        <p:spPr>
          <a:xfrm>
            <a:off x="455401" y="2849570"/>
            <a:ext cx="6311846" cy="3451214"/>
          </a:xfrm>
          <a:prstGeom prst="rect">
            <a:avLst/>
          </a:prstGeom>
          <a:ln w="12700">
            <a:solidFill>
              <a:schemeClr val="bg1"/>
            </a:solidFill>
          </a:ln>
          <a:effectLst>
            <a:glow rad="215900">
              <a:schemeClr val="accent1">
                <a:alpha val="40000"/>
              </a:schemeClr>
            </a:glow>
            <a:reflection blurRad="88900" stA="75000" endPos="28000" dist="50800" dir="5400000" sy="-100000" algn="bl" rotWithShape="0"/>
          </a:effectLst>
        </p:spPr>
      </p:pic>
      <p:pic>
        <p:nvPicPr>
          <p:cNvPr id="8" name="Image 7">
            <a:extLst>
              <a:ext uri="{FF2B5EF4-FFF2-40B4-BE49-F238E27FC236}">
                <a16:creationId xmlns:a16="http://schemas.microsoft.com/office/drawing/2014/main" id="{3198D3A9-D631-B610-7C3B-8CDD20D19BA9}"/>
              </a:ext>
            </a:extLst>
          </p:cNvPr>
          <p:cNvPicPr>
            <a:picLocks noChangeAspect="1"/>
          </p:cNvPicPr>
          <p:nvPr/>
        </p:nvPicPr>
        <p:blipFill>
          <a:blip r:embed="rId5"/>
          <a:stretch>
            <a:fillRect/>
          </a:stretch>
        </p:blipFill>
        <p:spPr>
          <a:xfrm>
            <a:off x="5128226" y="1520824"/>
            <a:ext cx="1562100" cy="1143000"/>
          </a:xfrm>
          <a:prstGeom prst="rect">
            <a:avLst/>
          </a:prstGeom>
          <a:effectLst>
            <a:glow rad="355600">
              <a:srgbClr val="7F5DC4">
                <a:alpha val="23000"/>
              </a:srgbClr>
            </a:glow>
            <a:softEdge rad="101600"/>
          </a:effectLst>
        </p:spPr>
      </p:pic>
      <p:sp>
        <p:nvSpPr>
          <p:cNvPr id="9" name="Rectangle 8">
            <a:extLst>
              <a:ext uri="{FF2B5EF4-FFF2-40B4-BE49-F238E27FC236}">
                <a16:creationId xmlns:a16="http://schemas.microsoft.com/office/drawing/2014/main" id="{18FB1980-0EF0-D425-E9F5-52D0B6FF10FA}"/>
              </a:ext>
            </a:extLst>
          </p:cNvPr>
          <p:cNvSpPr/>
          <p:nvPr/>
        </p:nvSpPr>
        <p:spPr>
          <a:xfrm>
            <a:off x="2309627" y="317637"/>
            <a:ext cx="7571303"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a:t>
            </a:r>
            <a:r>
              <a:rPr lang="es-ES" sz="36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Difficile</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10" name="ZoneTexte 9">
            <a:extLst>
              <a:ext uri="{FF2B5EF4-FFF2-40B4-BE49-F238E27FC236}">
                <a16:creationId xmlns:a16="http://schemas.microsoft.com/office/drawing/2014/main" id="{5E0B9727-4B42-8C46-D299-A0F01CCD0584}"/>
              </a:ext>
            </a:extLst>
          </p:cNvPr>
          <p:cNvSpPr txBox="1"/>
          <p:nvPr/>
        </p:nvSpPr>
        <p:spPr>
          <a:xfrm>
            <a:off x="1418932" y="1830714"/>
            <a:ext cx="2636891" cy="523220"/>
          </a:xfrm>
          <a:prstGeom prst="rect">
            <a:avLst/>
          </a:prstGeom>
          <a:noFill/>
        </p:spPr>
        <p:txBody>
          <a:bodyPr wrap="square">
            <a:spAutoFit/>
          </a:bodyPr>
          <a:lstStyle/>
          <a:p>
            <a:r>
              <a:rPr lang="fr-FR" sz="2800" b="1" u="sng" dirty="0">
                <a:solidFill>
                  <a:srgbClr val="89E0FF"/>
                </a:solidFill>
              </a:rPr>
              <a:t>Taquin Difficile</a:t>
            </a:r>
            <a:r>
              <a:rPr lang="fr-FR" sz="2800" b="1" dirty="0">
                <a:solidFill>
                  <a:srgbClr val="89E0FF"/>
                </a:solidFill>
              </a:rPr>
              <a:t> :  </a:t>
            </a:r>
          </a:p>
        </p:txBody>
      </p:sp>
      <p:sp>
        <p:nvSpPr>
          <p:cNvPr id="12" name="ZoneTexte 11">
            <a:extLst>
              <a:ext uri="{FF2B5EF4-FFF2-40B4-BE49-F238E27FC236}">
                <a16:creationId xmlns:a16="http://schemas.microsoft.com/office/drawing/2014/main" id="{610173A7-D718-3A59-6343-E701D5656EE4}"/>
              </a:ext>
            </a:extLst>
          </p:cNvPr>
          <p:cNvSpPr txBox="1"/>
          <p:nvPr/>
        </p:nvSpPr>
        <p:spPr>
          <a:xfrm>
            <a:off x="6979894" y="2849570"/>
            <a:ext cx="4998737" cy="3416320"/>
          </a:xfrm>
          <a:prstGeom prst="rect">
            <a:avLst/>
          </a:prstGeom>
          <a:noFill/>
        </p:spPr>
        <p:txBody>
          <a:bodyPr wrap="square">
            <a:spAutoFit/>
          </a:bodyPr>
          <a:lstStyle/>
          <a:p>
            <a:pPr algn="just">
              <a:buFont typeface="+mj-lt"/>
              <a:buAutoNum type="arabicPeriod"/>
            </a:pPr>
            <a:r>
              <a:rPr lang="fr-FR" b="0" i="0" dirty="0">
                <a:solidFill>
                  <a:srgbClr val="BDAFE3"/>
                </a:solidFill>
                <a:effectLst/>
                <a:latin typeface="Söhne"/>
              </a:rPr>
              <a:t> Pour les taquins faciles, toutes les heuristiques se comportent de manière similaire bien que </a:t>
            </a:r>
            <a:r>
              <a:rPr lang="fr-FR" b="1" dirty="0">
                <a:solidFill>
                  <a:srgbClr val="89E0FF"/>
                </a:solidFill>
                <a:latin typeface="Söhne"/>
              </a:rPr>
              <a:t>h</a:t>
            </a:r>
            <a:r>
              <a:rPr lang="fr-FR" b="1" i="0" dirty="0">
                <a:solidFill>
                  <a:srgbClr val="89E0FF"/>
                </a:solidFill>
                <a:effectLst/>
                <a:latin typeface="Söhne"/>
              </a:rPr>
              <a:t>3</a:t>
            </a:r>
            <a:r>
              <a:rPr lang="fr-FR" b="0" i="0" dirty="0">
                <a:solidFill>
                  <a:srgbClr val="BDAFE3"/>
                </a:solidFill>
                <a:effectLst/>
                <a:latin typeface="Söhne"/>
              </a:rPr>
              <a:t> est légèrement plus rapide.</a:t>
            </a:r>
          </a:p>
          <a:p>
            <a:pPr algn="just">
              <a:buFont typeface="+mj-lt"/>
              <a:buAutoNum type="arabicPeriod"/>
            </a:pPr>
            <a:endParaRPr lang="fr-FR" b="0" i="0" dirty="0">
              <a:solidFill>
                <a:srgbClr val="BDAFE3"/>
              </a:solidFill>
              <a:effectLst/>
              <a:latin typeface="Söhne"/>
            </a:endParaRPr>
          </a:p>
          <a:p>
            <a:pPr algn="just">
              <a:buFont typeface="+mj-lt"/>
              <a:buAutoNum type="arabicPeriod"/>
            </a:pPr>
            <a:r>
              <a:rPr lang="fr-FR" b="0" i="0" dirty="0">
                <a:solidFill>
                  <a:srgbClr val="BDAFE3"/>
                </a:solidFill>
                <a:effectLst/>
                <a:latin typeface="Söhne"/>
              </a:rPr>
              <a:t> Pour les taquins moyens et difficiles, </a:t>
            </a:r>
            <a:r>
              <a:rPr lang="fr-FR" b="1" i="0" dirty="0">
                <a:solidFill>
                  <a:srgbClr val="89E0FF"/>
                </a:solidFill>
                <a:effectLst/>
                <a:latin typeface="Söhne"/>
              </a:rPr>
              <a:t>h3</a:t>
            </a:r>
            <a:r>
              <a:rPr lang="fr-FR" b="0" i="0" dirty="0">
                <a:solidFill>
                  <a:srgbClr val="BDAFE3"/>
                </a:solidFill>
                <a:effectLst/>
                <a:latin typeface="Söhne"/>
              </a:rPr>
              <a:t> et </a:t>
            </a:r>
            <a:r>
              <a:rPr lang="fr-FR" b="1" i="0" dirty="0">
                <a:solidFill>
                  <a:srgbClr val="89E0FF"/>
                </a:solidFill>
                <a:effectLst/>
                <a:latin typeface="Söhne"/>
              </a:rPr>
              <a:t>h6</a:t>
            </a:r>
            <a:r>
              <a:rPr lang="fr-FR" b="0" i="0" dirty="0">
                <a:solidFill>
                  <a:srgbClr val="BDAFE3"/>
                </a:solidFill>
                <a:effectLst/>
                <a:latin typeface="Söhne"/>
              </a:rPr>
              <a:t> se distinguent en termes de nombre de coups, mais h6 présente un temps d'exécution beaucoup plus long. </a:t>
            </a:r>
          </a:p>
          <a:p>
            <a:pPr algn="just"/>
            <a:r>
              <a:rPr lang="fr-FR" b="0" i="0" dirty="0">
                <a:solidFill>
                  <a:srgbClr val="BDAFE3"/>
                </a:solidFill>
                <a:effectLst/>
                <a:latin typeface="Söhne"/>
              </a:rPr>
              <a:t>Cela suggère que </a:t>
            </a:r>
            <a:r>
              <a:rPr lang="fr-FR" b="1" i="0" dirty="0">
                <a:solidFill>
                  <a:srgbClr val="89E0FF"/>
                </a:solidFill>
                <a:effectLst/>
                <a:latin typeface="Söhne"/>
              </a:rPr>
              <a:t>h3</a:t>
            </a:r>
            <a:r>
              <a:rPr lang="fr-FR" b="0" i="0" dirty="0">
                <a:solidFill>
                  <a:srgbClr val="BDAFE3"/>
                </a:solidFill>
                <a:effectLst/>
                <a:latin typeface="Söhne"/>
              </a:rPr>
              <a:t> est une heuristique plus équilibrée pour ces niveaux de difficulté, offrant une bonne performance en termes de nombre de coups et de temps d'exécution.</a:t>
            </a:r>
          </a:p>
        </p:txBody>
      </p:sp>
    </p:spTree>
    <p:extLst>
      <p:ext uri="{BB962C8B-B14F-4D97-AF65-F5344CB8AC3E}">
        <p14:creationId xmlns:p14="http://schemas.microsoft.com/office/powerpoint/2010/main" val="238281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F7766ABA-C4B0-4CBD-A0F4-E0684CF1537B}"/>
              </a:ext>
            </a:extLst>
          </p:cNvPr>
          <p:cNvGrpSpPr/>
          <p:nvPr/>
        </p:nvGrpSpPr>
        <p:grpSpPr>
          <a:xfrm>
            <a:off x="-360" y="-359"/>
            <a:ext cx="12192361" cy="6858000"/>
            <a:chOff x="951307" y="1820125"/>
            <a:chExt cx="12192361" cy="6702845"/>
          </a:xfrm>
        </p:grpSpPr>
        <p:sp>
          <p:nvSpPr>
            <p:cNvPr id="6" name="Rectangle 5">
              <a:extLst>
                <a:ext uri="{FF2B5EF4-FFF2-40B4-BE49-F238E27FC236}">
                  <a16:creationId xmlns:a16="http://schemas.microsoft.com/office/drawing/2014/main" id="{660B3D72-F560-40AB-A4A2-64947B6E574C}"/>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21BFE311-B3D9-42E3-A66B-E046745A5E1E}"/>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F3CD9A12-ACA9-8154-D38E-92C7867B2509}"/>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E6E25B3F-2C06-F572-A69E-BA01D32D66E0}"/>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CD2EFB78-63F5-17A7-E1EF-BE26B534222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4" name="Rectangle 13">
            <a:extLst>
              <a:ext uri="{FF2B5EF4-FFF2-40B4-BE49-F238E27FC236}">
                <a16:creationId xmlns:a16="http://schemas.microsoft.com/office/drawing/2014/main" id="{DE51390B-47C6-2A96-C614-BAD3BDFA829A}"/>
              </a:ext>
            </a:extLst>
          </p:cNvPr>
          <p:cNvSpPr/>
          <p:nvPr/>
        </p:nvSpPr>
        <p:spPr>
          <a:xfrm>
            <a:off x="2820636" y="265029"/>
            <a:ext cx="6282489" cy="1077218"/>
          </a:xfrm>
          <a:prstGeom prst="rect">
            <a:avLst/>
          </a:prstGeom>
          <a:noFill/>
        </p:spPr>
        <p:txBody>
          <a:bodyPr wrap="none" lIns="91440" tIns="45720" rIns="91440" bIns="45720">
            <a:spAutoFit/>
          </a:bodyPr>
          <a:lstStyle/>
          <a:p>
            <a:pPr algn="ctr"/>
            <a:r>
              <a:rPr lang="es-ES" sz="3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a:t>
            </a:r>
          </a:p>
          <a:p>
            <a:pPr algn="ctr"/>
            <a:r>
              <a:rPr lang="es-ES" sz="3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2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Résultat</a:t>
            </a:r>
            <a:r>
              <a:rPr lang="es-ES" sz="3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(10 et 100 </a:t>
            </a:r>
            <a:r>
              <a:rPr lang="es-ES" sz="32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exécutions</a:t>
            </a:r>
            <a:r>
              <a:rPr lang="es-ES" sz="3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t>
            </a:r>
            <a:endParaRPr lang="fr-FR" sz="3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15" name="Image 14">
            <a:extLst>
              <a:ext uri="{FF2B5EF4-FFF2-40B4-BE49-F238E27FC236}">
                <a16:creationId xmlns:a16="http://schemas.microsoft.com/office/drawing/2014/main" id="{B6CAAF49-3E34-3537-7484-B47E903AFE02}"/>
              </a:ext>
            </a:extLst>
          </p:cNvPr>
          <p:cNvPicPr>
            <a:picLocks noChangeAspect="1"/>
          </p:cNvPicPr>
          <p:nvPr/>
        </p:nvPicPr>
        <p:blipFill>
          <a:blip r:embed="rId4"/>
          <a:stretch>
            <a:fillRect/>
          </a:stretch>
        </p:blipFill>
        <p:spPr>
          <a:xfrm>
            <a:off x="304362" y="2009958"/>
            <a:ext cx="5621338" cy="3190659"/>
          </a:xfrm>
          <a:prstGeom prst="rect">
            <a:avLst/>
          </a:prstGeom>
          <a:ln w="12700">
            <a:solidFill>
              <a:schemeClr val="bg1">
                <a:alpha val="45000"/>
              </a:schemeClr>
            </a:solidFill>
          </a:ln>
          <a:effectLst>
            <a:glow rad="317500">
              <a:srgbClr val="89E0FF">
                <a:alpha val="20000"/>
              </a:srgbClr>
            </a:glow>
            <a:reflection blurRad="165100" stA="59000" endPos="36000" dist="50800" dir="5400000" sy="-100000" algn="bl" rotWithShape="0"/>
          </a:effectLst>
        </p:spPr>
      </p:pic>
      <p:pic>
        <p:nvPicPr>
          <p:cNvPr id="16" name="Image 15" descr="Une image contenant graphique&#10;&#10;Description générée automatiquement">
            <a:extLst>
              <a:ext uri="{FF2B5EF4-FFF2-40B4-BE49-F238E27FC236}">
                <a16:creationId xmlns:a16="http://schemas.microsoft.com/office/drawing/2014/main" id="{07A47024-4E19-F402-BEA6-A8AEB0AD96AA}"/>
              </a:ext>
            </a:extLst>
          </p:cNvPr>
          <p:cNvPicPr>
            <a:picLocks noChangeAspect="1"/>
          </p:cNvPicPr>
          <p:nvPr/>
        </p:nvPicPr>
        <p:blipFill>
          <a:blip r:embed="rId5"/>
          <a:stretch>
            <a:fillRect/>
          </a:stretch>
        </p:blipFill>
        <p:spPr>
          <a:xfrm>
            <a:off x="304362" y="2079902"/>
            <a:ext cx="5621338" cy="3070674"/>
          </a:xfrm>
          <a:prstGeom prst="rect">
            <a:avLst/>
          </a:prstGeom>
        </p:spPr>
      </p:pic>
      <p:pic>
        <p:nvPicPr>
          <p:cNvPr id="17" name="Picture 2">
            <a:extLst>
              <a:ext uri="{FF2B5EF4-FFF2-40B4-BE49-F238E27FC236}">
                <a16:creationId xmlns:a16="http://schemas.microsoft.com/office/drawing/2014/main" id="{175C5384-E76C-58AE-FE8F-7128C4A27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820" y="1998998"/>
            <a:ext cx="5871718" cy="3201619"/>
          </a:xfrm>
          <a:prstGeom prst="rect">
            <a:avLst/>
          </a:prstGeom>
          <a:noFill/>
          <a:ln w="12700">
            <a:solidFill>
              <a:schemeClr val="bg1">
                <a:alpha val="59000"/>
              </a:schemeClr>
            </a:solidFill>
          </a:ln>
          <a:effectLst>
            <a:glow rad="381000">
              <a:srgbClr val="00B0F0">
                <a:alpha val="23000"/>
              </a:srgbClr>
            </a:glow>
            <a:reflection blurRad="292100" stA="95000" endPos="38000" dist="38100" dir="5400000" sy="-100000" algn="bl" rotWithShape="0"/>
            <a:softEdge rad="0"/>
          </a:effectLst>
          <a:extLst>
            <a:ext uri="{909E8E84-426E-40DD-AFC4-6F175D3DCCD1}">
              <a14:hiddenFill xmlns:a14="http://schemas.microsoft.com/office/drawing/2010/main">
                <a:solidFill>
                  <a:srgbClr val="FFFFFF"/>
                </a:solidFill>
              </a14:hiddenFill>
            </a:ext>
          </a:extLst>
        </p:spPr>
      </p:pic>
      <p:pic>
        <p:nvPicPr>
          <p:cNvPr id="18" name="Image 17" descr="Une image contenant graphique&#10;&#10;Description générée automatiquement">
            <a:extLst>
              <a:ext uri="{FF2B5EF4-FFF2-40B4-BE49-F238E27FC236}">
                <a16:creationId xmlns:a16="http://schemas.microsoft.com/office/drawing/2014/main" id="{19BF6096-AE57-4A5C-4208-3FD501CE5F84}"/>
              </a:ext>
            </a:extLst>
          </p:cNvPr>
          <p:cNvPicPr>
            <a:picLocks noChangeAspect="1"/>
          </p:cNvPicPr>
          <p:nvPr/>
        </p:nvPicPr>
        <p:blipFill>
          <a:blip r:embed="rId7"/>
          <a:stretch>
            <a:fillRect/>
          </a:stretch>
        </p:blipFill>
        <p:spPr>
          <a:xfrm>
            <a:off x="6096000" y="2009958"/>
            <a:ext cx="5835537" cy="3153765"/>
          </a:xfrm>
          <a:prstGeom prst="rect">
            <a:avLst/>
          </a:prstGeom>
        </p:spPr>
      </p:pic>
      <p:sp>
        <p:nvSpPr>
          <p:cNvPr id="9" name="ZoneTexte 8">
            <a:extLst>
              <a:ext uri="{FF2B5EF4-FFF2-40B4-BE49-F238E27FC236}">
                <a16:creationId xmlns:a16="http://schemas.microsoft.com/office/drawing/2014/main" id="{4377ED0D-5E96-75FE-2DCA-18D634BEBAFB}"/>
              </a:ext>
            </a:extLst>
          </p:cNvPr>
          <p:cNvSpPr txBox="1"/>
          <p:nvPr/>
        </p:nvSpPr>
        <p:spPr>
          <a:xfrm>
            <a:off x="979714" y="5438809"/>
            <a:ext cx="10541726" cy="1200329"/>
          </a:xfrm>
          <a:prstGeom prst="rect">
            <a:avLst/>
          </a:prstGeom>
          <a:noFill/>
        </p:spPr>
        <p:txBody>
          <a:bodyPr wrap="square">
            <a:spAutoFit/>
          </a:bodyPr>
          <a:lstStyle/>
          <a:p>
            <a:pPr algn="ctr"/>
            <a:r>
              <a:rPr lang="fr-FR" b="0" i="0" dirty="0">
                <a:solidFill>
                  <a:srgbClr val="BDAFE3"/>
                </a:solidFill>
                <a:effectLst/>
                <a:latin typeface="Söhne"/>
              </a:rPr>
              <a:t>En ce qui concerne les séries d'exécutions aléatoires, </a:t>
            </a:r>
            <a:r>
              <a:rPr lang="fr-FR" b="1" i="0" dirty="0">
                <a:solidFill>
                  <a:srgbClr val="89E0FF"/>
                </a:solidFill>
                <a:effectLst/>
                <a:latin typeface="Söhne"/>
              </a:rPr>
              <a:t>h6</a:t>
            </a:r>
            <a:r>
              <a:rPr lang="fr-FR" b="0" i="0" dirty="0">
                <a:solidFill>
                  <a:srgbClr val="BDAFE3"/>
                </a:solidFill>
                <a:effectLst/>
                <a:latin typeface="Söhne"/>
              </a:rPr>
              <a:t> obtient généralement le meilleur résultat en termes de nombre de coups. Cependant, son temps d'exécution est nettement plus long que celui des autres heuristiques. </a:t>
            </a:r>
            <a:r>
              <a:rPr lang="fr-FR" b="1" i="0" dirty="0">
                <a:solidFill>
                  <a:srgbClr val="89E0FF"/>
                </a:solidFill>
                <a:effectLst/>
                <a:latin typeface="Söhne"/>
              </a:rPr>
              <a:t>h3</a:t>
            </a:r>
            <a:r>
              <a:rPr lang="fr-FR" b="0" i="0" dirty="0">
                <a:solidFill>
                  <a:srgbClr val="BDAFE3"/>
                </a:solidFill>
                <a:effectLst/>
                <a:latin typeface="Söhne"/>
              </a:rPr>
              <a:t> et </a:t>
            </a:r>
            <a:r>
              <a:rPr lang="fr-FR" b="1" i="0" dirty="0">
                <a:solidFill>
                  <a:srgbClr val="89E0FF"/>
                </a:solidFill>
                <a:effectLst/>
                <a:latin typeface="Söhne"/>
              </a:rPr>
              <a:t>h5</a:t>
            </a:r>
            <a:r>
              <a:rPr lang="fr-FR" b="0" i="0" dirty="0">
                <a:solidFill>
                  <a:srgbClr val="BDAFE3"/>
                </a:solidFill>
                <a:effectLst/>
                <a:latin typeface="Söhne"/>
              </a:rPr>
              <a:t>, en revanche, offrent des résultats similaires en termes de nombre de coups, mais avec des temps d'exécution beaucoup plus courts.</a:t>
            </a:r>
          </a:p>
        </p:txBody>
      </p:sp>
    </p:spTree>
    <p:extLst>
      <p:ext uri="{BB962C8B-B14F-4D97-AF65-F5344CB8AC3E}">
        <p14:creationId xmlns:p14="http://schemas.microsoft.com/office/powerpoint/2010/main" val="90421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07860134-0980-4A00-B343-707F6E5BEE88}"/>
              </a:ext>
            </a:extLst>
          </p:cNvPr>
          <p:cNvGrpSpPr/>
          <p:nvPr/>
        </p:nvGrpSpPr>
        <p:grpSpPr>
          <a:xfrm>
            <a:off x="0" y="0"/>
            <a:ext cx="12192360" cy="6858000"/>
            <a:chOff x="951307" y="1820125"/>
            <a:chExt cx="12192360" cy="6702845"/>
          </a:xfrm>
        </p:grpSpPr>
        <p:sp>
          <p:nvSpPr>
            <p:cNvPr id="6" name="Rectangle 5">
              <a:extLst>
                <a:ext uri="{FF2B5EF4-FFF2-40B4-BE49-F238E27FC236}">
                  <a16:creationId xmlns:a16="http://schemas.microsoft.com/office/drawing/2014/main" id="{B47C8C90-DFA8-4A5D-A597-B0C110F97382}"/>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8A810CEA-3B4F-437E-818C-EA88FA9BAF16}"/>
                </a:ext>
              </a:extLst>
            </p:cNvPr>
            <p:cNvSpPr/>
            <p:nvPr/>
          </p:nvSpPr>
          <p:spPr>
            <a:xfrm>
              <a:off x="951307"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9B01BA6A-C358-7970-539D-67DDA01460B7}"/>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FA13637D-8E76-9908-1B60-A3A6972CBB67}"/>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F8D52151-20BC-F142-C776-883E40F65C13}"/>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1" name="Rectangle 10">
            <a:extLst>
              <a:ext uri="{FF2B5EF4-FFF2-40B4-BE49-F238E27FC236}">
                <a16:creationId xmlns:a16="http://schemas.microsoft.com/office/drawing/2014/main" id="{23958EF0-8030-4649-A11D-38340742153F}"/>
              </a:ext>
            </a:extLst>
          </p:cNvPr>
          <p:cNvSpPr/>
          <p:nvPr/>
        </p:nvSpPr>
        <p:spPr>
          <a:xfrm>
            <a:off x="3194485" y="452402"/>
            <a:ext cx="5801588" cy="646331"/>
          </a:xfrm>
          <a:prstGeom prst="rect">
            <a:avLst/>
          </a:prstGeom>
          <a:noFill/>
        </p:spPr>
        <p:txBody>
          <a:bodyPr wrap="none" lIns="91440" tIns="45720" rIns="91440" bIns="45720">
            <a:spAutoFit/>
          </a:bodyPr>
          <a:lstStyle/>
          <a:p>
            <a:r>
              <a:rPr lang="es-ES" sz="3600" b="1" i="0" u="sng"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Autres</a:t>
            </a:r>
            <a:r>
              <a:rPr lang="es-ES" sz="3600" b="1" i="0"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Mesures </a:t>
            </a:r>
            <a:r>
              <a:rPr lang="es-ES" sz="3600" b="1" i="0" u="sng"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Possible</a:t>
            </a:r>
            <a:r>
              <a:rPr lang="es-ES" sz="3600" b="1" i="0"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endParaRPr lang="fr-FR" sz="3600" b="1" u="sng"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18" name="ZoneTexte 17">
            <a:extLst>
              <a:ext uri="{FF2B5EF4-FFF2-40B4-BE49-F238E27FC236}">
                <a16:creationId xmlns:a16="http://schemas.microsoft.com/office/drawing/2014/main" id="{4AFB2494-909A-0219-D099-9C11685552BA}"/>
              </a:ext>
            </a:extLst>
          </p:cNvPr>
          <p:cNvSpPr txBox="1"/>
          <p:nvPr/>
        </p:nvSpPr>
        <p:spPr>
          <a:xfrm>
            <a:off x="584200" y="2244412"/>
            <a:ext cx="6096000" cy="1200329"/>
          </a:xfrm>
          <a:prstGeom prst="rect">
            <a:avLst/>
          </a:prstGeom>
          <a:noFill/>
        </p:spPr>
        <p:txBody>
          <a:bodyPr wrap="square">
            <a:spAutoFit/>
          </a:bodyPr>
          <a:lstStyle/>
          <a:p>
            <a:pPr algn="ctr">
              <a:buFont typeface="+mj-lt"/>
              <a:buAutoNum type="arabicPeriod"/>
            </a:pPr>
            <a:r>
              <a:rPr lang="fr-FR" b="0" i="0" dirty="0">
                <a:solidFill>
                  <a:srgbClr val="BDAFE3"/>
                </a:solidFill>
                <a:effectLst/>
                <a:latin typeface="Söhne"/>
              </a:rPr>
              <a:t> Comparaison des performances des différentes heuristiques avec un nombre variable de cases (taquin 4x4, 5x5, etc.) pour évaluer comment les heuristiques se comportent face à des problèmes de taille croissante.</a:t>
            </a:r>
          </a:p>
        </p:txBody>
      </p:sp>
      <p:sp>
        <p:nvSpPr>
          <p:cNvPr id="19" name="ZoneTexte 18">
            <a:extLst>
              <a:ext uri="{FF2B5EF4-FFF2-40B4-BE49-F238E27FC236}">
                <a16:creationId xmlns:a16="http://schemas.microsoft.com/office/drawing/2014/main" id="{E2FABEE4-C959-89FC-23EE-DB684FDF7E30}"/>
              </a:ext>
            </a:extLst>
          </p:cNvPr>
          <p:cNvSpPr txBox="1"/>
          <p:nvPr/>
        </p:nvSpPr>
        <p:spPr>
          <a:xfrm>
            <a:off x="5676900" y="3656681"/>
            <a:ext cx="6227473" cy="1200329"/>
          </a:xfrm>
          <a:prstGeom prst="rect">
            <a:avLst/>
          </a:prstGeom>
          <a:noFill/>
        </p:spPr>
        <p:txBody>
          <a:bodyPr wrap="square">
            <a:spAutoFit/>
          </a:bodyPr>
          <a:lstStyle/>
          <a:p>
            <a:pPr algn="ctr"/>
            <a:r>
              <a:rPr lang="fr-FR" b="0" i="0" dirty="0">
                <a:solidFill>
                  <a:srgbClr val="89E0FF"/>
                </a:solidFill>
                <a:effectLst/>
                <a:latin typeface="Söhne"/>
              </a:rPr>
              <a:t>2.  Une étude sur l'adaptation dynamique des heuristiques. L'idée est d'adapter l'heuristique utilisée au cours de la résolution en fonction de certaines caractéristiques du problème. </a:t>
            </a:r>
          </a:p>
        </p:txBody>
      </p:sp>
      <p:sp>
        <p:nvSpPr>
          <p:cNvPr id="20" name="ZoneTexte 19">
            <a:extLst>
              <a:ext uri="{FF2B5EF4-FFF2-40B4-BE49-F238E27FC236}">
                <a16:creationId xmlns:a16="http://schemas.microsoft.com/office/drawing/2014/main" id="{966BE242-2F31-081C-3D72-A1AF5441ACB0}"/>
              </a:ext>
            </a:extLst>
          </p:cNvPr>
          <p:cNvSpPr txBox="1"/>
          <p:nvPr/>
        </p:nvSpPr>
        <p:spPr>
          <a:xfrm>
            <a:off x="1414173" y="5228934"/>
            <a:ext cx="6096000" cy="369332"/>
          </a:xfrm>
          <a:prstGeom prst="rect">
            <a:avLst/>
          </a:prstGeom>
          <a:noFill/>
        </p:spPr>
        <p:txBody>
          <a:bodyPr wrap="square">
            <a:spAutoFit/>
          </a:bodyPr>
          <a:lstStyle/>
          <a:p>
            <a:pPr algn="ctr"/>
            <a:r>
              <a:rPr lang="fr-FR" b="0" i="0" dirty="0">
                <a:solidFill>
                  <a:srgbClr val="00B050"/>
                </a:solidFill>
                <a:effectLst/>
                <a:latin typeface="Söhne"/>
              </a:rPr>
              <a:t>3. Ou encore combiner des heuristiques entre eux </a:t>
            </a:r>
          </a:p>
        </p:txBody>
      </p:sp>
    </p:spTree>
    <p:extLst>
      <p:ext uri="{BB962C8B-B14F-4D97-AF65-F5344CB8AC3E}">
        <p14:creationId xmlns:p14="http://schemas.microsoft.com/office/powerpoint/2010/main" val="352057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0000"/>
          </a:stretch>
        </a:blip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B480EBFF-80E7-4450-B98A-058FB975C59D}"/>
              </a:ext>
            </a:extLst>
          </p:cNvPr>
          <p:cNvGrpSpPr/>
          <p:nvPr/>
        </p:nvGrpSpPr>
        <p:grpSpPr>
          <a:xfrm>
            <a:off x="0" y="0"/>
            <a:ext cx="12192360" cy="6858000"/>
            <a:chOff x="109096" y="3948571"/>
            <a:chExt cx="12192360" cy="6702845"/>
          </a:xfrm>
        </p:grpSpPr>
        <p:sp>
          <p:nvSpPr>
            <p:cNvPr id="12" name="Rectangle 11">
              <a:extLst>
                <a:ext uri="{FF2B5EF4-FFF2-40B4-BE49-F238E27FC236}">
                  <a16:creationId xmlns:a16="http://schemas.microsoft.com/office/drawing/2014/main" id="{A916948F-0B5D-447B-91FE-1596FD33C5E0}"/>
                </a:ext>
              </a:extLst>
            </p:cNvPr>
            <p:cNvSpPr/>
            <p:nvPr/>
          </p:nvSpPr>
          <p:spPr>
            <a:xfrm>
              <a:off x="109096" y="3948571"/>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0AB54F05-1707-4616-92D8-FBF8F56676EA}"/>
                </a:ext>
              </a:extLst>
            </p:cNvPr>
            <p:cNvSpPr/>
            <p:nvPr/>
          </p:nvSpPr>
          <p:spPr>
            <a:xfrm>
              <a:off x="109096" y="3948571"/>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B24A7DAC-51E7-F5BE-20BF-C750F885FBFC}"/>
              </a:ext>
            </a:extLst>
          </p:cNvPr>
          <p:cNvGrpSpPr>
            <a:grpSpLocks noGrp="1" noUngrp="1" noRot="1" noMove="1" noResize="1"/>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32FD47C7-8437-3A96-02BD-DBDFE3786CE2}"/>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37C4A84F-C403-FC2F-6090-EB2AE4E493B6}"/>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 name="Rectangle 5">
            <a:extLst>
              <a:ext uri="{FF2B5EF4-FFF2-40B4-BE49-F238E27FC236}">
                <a16:creationId xmlns:a16="http://schemas.microsoft.com/office/drawing/2014/main" id="{4DFA8DAB-DA0A-4D74-8B5A-4B45C181E295}"/>
              </a:ext>
            </a:extLst>
          </p:cNvPr>
          <p:cNvSpPr/>
          <p:nvPr/>
        </p:nvSpPr>
        <p:spPr>
          <a:xfrm>
            <a:off x="3335549" y="325402"/>
            <a:ext cx="5519460" cy="646331"/>
          </a:xfrm>
          <a:prstGeom prst="rect">
            <a:avLst/>
          </a:prstGeom>
          <a:noFill/>
        </p:spPr>
        <p:txBody>
          <a:bodyPr wrap="none" lIns="91440" tIns="45720" rIns="91440" bIns="45720">
            <a:spAutoFit/>
          </a:bodyPr>
          <a:lstStyle/>
          <a:p>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Améliorations</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possibles</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7" name="ZoneTexte 6">
            <a:extLst>
              <a:ext uri="{FF2B5EF4-FFF2-40B4-BE49-F238E27FC236}">
                <a16:creationId xmlns:a16="http://schemas.microsoft.com/office/drawing/2014/main" id="{D7CF533B-A945-5CD0-040B-EFEFDE5FEB0C}"/>
              </a:ext>
            </a:extLst>
          </p:cNvPr>
          <p:cNvSpPr txBox="1"/>
          <p:nvPr/>
        </p:nvSpPr>
        <p:spPr>
          <a:xfrm>
            <a:off x="127000" y="2140897"/>
            <a:ext cx="5969000" cy="2862322"/>
          </a:xfrm>
          <a:prstGeom prst="rect">
            <a:avLst/>
          </a:prstGeom>
          <a:noFill/>
        </p:spPr>
        <p:txBody>
          <a:bodyPr wrap="square">
            <a:spAutoFit/>
          </a:bodyPr>
          <a:lstStyle/>
          <a:p>
            <a:pPr algn="ctr">
              <a:buFont typeface="Arial" panose="020B0604020202020204" pitchFamily="34" charset="0"/>
              <a:buChar char="•"/>
            </a:pPr>
            <a:r>
              <a:rPr lang="fr-FR" dirty="0">
                <a:solidFill>
                  <a:srgbClr val="89E0FF"/>
                </a:solidFill>
                <a:latin typeface="Söhne"/>
              </a:rPr>
              <a:t> </a:t>
            </a:r>
            <a:r>
              <a:rPr lang="fr-FR" b="0" i="0" dirty="0">
                <a:solidFill>
                  <a:srgbClr val="89E0FF"/>
                </a:solidFill>
                <a:effectLst/>
                <a:latin typeface="Söhne"/>
              </a:rPr>
              <a:t>Utiliser d'autres algorithmes de recherche, pour réduire la consommation de mémoire.</a:t>
            </a:r>
          </a:p>
          <a:p>
            <a:pPr algn="ctr">
              <a:buFont typeface="Arial" panose="020B0604020202020204" pitchFamily="34" charset="0"/>
              <a:buChar char="•"/>
            </a:pPr>
            <a:endParaRPr lang="fr-FR" b="0" i="0" dirty="0">
              <a:solidFill>
                <a:srgbClr val="89E0FF"/>
              </a:solidFill>
              <a:effectLst/>
              <a:latin typeface="Söhne"/>
            </a:endParaRPr>
          </a:p>
          <a:p>
            <a:pPr algn="ctr">
              <a:buFont typeface="Arial" panose="020B0604020202020204" pitchFamily="34" charset="0"/>
              <a:buChar char="•"/>
            </a:pPr>
            <a:r>
              <a:rPr lang="fr-FR" b="0" i="0" dirty="0">
                <a:solidFill>
                  <a:srgbClr val="89E0FF"/>
                </a:solidFill>
                <a:effectLst/>
                <a:latin typeface="Söhne"/>
              </a:rPr>
              <a:t> Explorer des heuristiques plus efficaces, comme l'heuristique de la distance de permutation linéaire, pour guider la recherche de solution.</a:t>
            </a:r>
          </a:p>
          <a:p>
            <a:pPr algn="ctr">
              <a:buFont typeface="Arial" panose="020B0604020202020204" pitchFamily="34" charset="0"/>
              <a:buChar char="•"/>
            </a:pPr>
            <a:endParaRPr lang="fr-FR" b="0" i="0" dirty="0">
              <a:solidFill>
                <a:srgbClr val="89E0FF"/>
              </a:solidFill>
              <a:effectLst/>
              <a:latin typeface="Söhne"/>
            </a:endParaRPr>
          </a:p>
          <a:p>
            <a:pPr algn="ctr">
              <a:buFont typeface="Arial" panose="020B0604020202020204" pitchFamily="34" charset="0"/>
              <a:buChar char="•"/>
            </a:pPr>
            <a:r>
              <a:rPr lang="fr-FR" b="0" i="0" dirty="0">
                <a:solidFill>
                  <a:srgbClr val="89E0FF"/>
                </a:solidFill>
                <a:effectLst/>
                <a:latin typeface="Söhne"/>
              </a:rPr>
              <a:t> Paralléliser la recherche de solution pour exploiter les ressources de calcul disponibles et accélérer la résolution du problème.</a:t>
            </a:r>
          </a:p>
        </p:txBody>
      </p:sp>
      <p:sp>
        <p:nvSpPr>
          <p:cNvPr id="14" name="ZoneTexte 13">
            <a:extLst>
              <a:ext uri="{FF2B5EF4-FFF2-40B4-BE49-F238E27FC236}">
                <a16:creationId xmlns:a16="http://schemas.microsoft.com/office/drawing/2014/main" id="{1A891782-62AA-1F28-3DF6-37874DA661A7}"/>
              </a:ext>
            </a:extLst>
          </p:cNvPr>
          <p:cNvSpPr txBox="1"/>
          <p:nvPr/>
        </p:nvSpPr>
        <p:spPr>
          <a:xfrm>
            <a:off x="5969360" y="2412978"/>
            <a:ext cx="6223000" cy="2031325"/>
          </a:xfrm>
          <a:prstGeom prst="rect">
            <a:avLst/>
          </a:prstGeom>
          <a:noFill/>
        </p:spPr>
        <p:txBody>
          <a:bodyPr wrap="square">
            <a:spAutoFit/>
          </a:bodyPr>
          <a:lstStyle/>
          <a:p>
            <a:pPr marL="285750" indent="-285750" algn="ctr">
              <a:buFont typeface="Arial" panose="020B0604020202020204" pitchFamily="34" charset="0"/>
              <a:buChar char="•"/>
            </a:pPr>
            <a:r>
              <a:rPr lang="fr-FR" b="0" i="0" dirty="0">
                <a:solidFill>
                  <a:srgbClr val="BDAFE3"/>
                </a:solidFill>
                <a:effectLst/>
                <a:latin typeface="Söhne"/>
              </a:rPr>
              <a:t>Implémenter des stratégies de recherche bidirectionnelle pour améliorer l'efficacité de l'algorithme A* utilisé dans le programme. </a:t>
            </a:r>
          </a:p>
          <a:p>
            <a:pPr marL="285750" indent="-285750" algn="ctr">
              <a:buFont typeface="Arial" panose="020B0604020202020204" pitchFamily="34" charset="0"/>
              <a:buChar char="•"/>
            </a:pPr>
            <a:endParaRPr lang="fr-FR" dirty="0">
              <a:solidFill>
                <a:srgbClr val="BDAFE3"/>
              </a:solidFill>
              <a:latin typeface="Söhne"/>
            </a:endParaRPr>
          </a:p>
          <a:p>
            <a:pPr marL="285750" indent="-285750" algn="ctr">
              <a:buFont typeface="Arial" panose="020B0604020202020204" pitchFamily="34" charset="0"/>
              <a:buChar char="•"/>
            </a:pPr>
            <a:r>
              <a:rPr lang="fr-FR" b="0" i="0" dirty="0">
                <a:solidFill>
                  <a:srgbClr val="BDAFE3"/>
                </a:solidFill>
                <a:effectLst/>
                <a:latin typeface="Söhne"/>
              </a:rPr>
              <a:t>Tester des techniques de prétraitement et de réduction de l'espace de recherche, telles que le partitionnement des taquins de grande taille. </a:t>
            </a:r>
          </a:p>
        </p:txBody>
      </p:sp>
    </p:spTree>
    <p:extLst>
      <p:ext uri="{BB962C8B-B14F-4D97-AF65-F5344CB8AC3E}">
        <p14:creationId xmlns:p14="http://schemas.microsoft.com/office/powerpoint/2010/main" val="234424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5875F9D1-9A40-41A3-8192-41D7ABFD0B6D}"/>
              </a:ext>
            </a:extLst>
          </p:cNvPr>
          <p:cNvGrpSpPr/>
          <p:nvPr/>
        </p:nvGrpSpPr>
        <p:grpSpPr>
          <a:xfrm>
            <a:off x="-361" y="0"/>
            <a:ext cx="12192361" cy="6858000"/>
            <a:chOff x="951307" y="1820125"/>
            <a:chExt cx="12192361" cy="6702845"/>
          </a:xfrm>
        </p:grpSpPr>
        <p:sp>
          <p:nvSpPr>
            <p:cNvPr id="12" name="Rectangle 11">
              <a:extLst>
                <a:ext uri="{FF2B5EF4-FFF2-40B4-BE49-F238E27FC236}">
                  <a16:creationId xmlns:a16="http://schemas.microsoft.com/office/drawing/2014/main" id="{A2A879AF-4664-4E96-B314-4A0BE3A278A5}"/>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1DBC8248-7D74-4545-AA95-77A5EA4F406A}"/>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 name="Groupe 1">
            <a:extLst>
              <a:ext uri="{FF2B5EF4-FFF2-40B4-BE49-F238E27FC236}">
                <a16:creationId xmlns:a16="http://schemas.microsoft.com/office/drawing/2014/main" id="{A5E60DD3-838B-4D51-534F-35C2FADE0E7C}"/>
              </a:ext>
            </a:extLst>
          </p:cNvPr>
          <p:cNvGrpSpPr/>
          <p:nvPr/>
        </p:nvGrpSpPr>
        <p:grpSpPr>
          <a:xfrm>
            <a:off x="-721" y="-359"/>
            <a:ext cx="12192361" cy="6858000"/>
            <a:chOff x="951307" y="1820125"/>
            <a:chExt cx="12192361" cy="6702845"/>
          </a:xfrm>
        </p:grpSpPr>
        <p:sp>
          <p:nvSpPr>
            <p:cNvPr id="3" name="Rectangle 2">
              <a:extLst>
                <a:ext uri="{FF2B5EF4-FFF2-40B4-BE49-F238E27FC236}">
                  <a16:creationId xmlns:a16="http://schemas.microsoft.com/office/drawing/2014/main" id="{4934FCB9-FB98-23A8-7BC1-D8444087F182}"/>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70D34333-BB44-4EBC-2CD1-60DEA72789CC}"/>
                </a:ext>
              </a:extLst>
            </p:cNvPr>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6" name="Rectangle 5">
            <a:extLst>
              <a:ext uri="{FF2B5EF4-FFF2-40B4-BE49-F238E27FC236}">
                <a16:creationId xmlns:a16="http://schemas.microsoft.com/office/drawing/2014/main" id="{1CF50BFE-47A1-435A-AEC8-F9DADFE4552D}"/>
              </a:ext>
            </a:extLst>
          </p:cNvPr>
          <p:cNvSpPr/>
          <p:nvPr/>
        </p:nvSpPr>
        <p:spPr>
          <a:xfrm>
            <a:off x="3507528" y="421191"/>
            <a:ext cx="5789168" cy="1200329"/>
          </a:xfrm>
          <a:prstGeom prst="rect">
            <a:avLst/>
          </a:prstGeom>
          <a:noFill/>
        </p:spPr>
        <p:txBody>
          <a:bodyPr wrap="square" lIns="91440" tIns="45720" rIns="91440" bIns="45720">
            <a:spAutoFit/>
          </a:bodyPr>
          <a:lstStyle/>
          <a:p>
            <a:r>
              <a:rPr lang="fr-FR" sz="72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Conclusion</a:t>
            </a:r>
          </a:p>
        </p:txBody>
      </p:sp>
      <p:sp>
        <p:nvSpPr>
          <p:cNvPr id="7" name="ZoneTexte 6">
            <a:extLst>
              <a:ext uri="{FF2B5EF4-FFF2-40B4-BE49-F238E27FC236}">
                <a16:creationId xmlns:a16="http://schemas.microsoft.com/office/drawing/2014/main" id="{FF0DAB17-330E-2188-431C-546D2528B628}"/>
              </a:ext>
            </a:extLst>
          </p:cNvPr>
          <p:cNvSpPr txBox="1"/>
          <p:nvPr/>
        </p:nvSpPr>
        <p:spPr>
          <a:xfrm>
            <a:off x="1772194" y="2987491"/>
            <a:ext cx="8647611" cy="1477328"/>
          </a:xfrm>
          <a:prstGeom prst="rect">
            <a:avLst/>
          </a:prstGeom>
          <a:noFill/>
        </p:spPr>
        <p:txBody>
          <a:bodyPr wrap="square">
            <a:spAutoFit/>
          </a:bodyPr>
          <a:lstStyle/>
          <a:p>
            <a:pPr algn="ctr"/>
            <a:r>
              <a:rPr lang="fr-FR" b="1" i="1" dirty="0">
                <a:solidFill>
                  <a:srgbClr val="89E0FF"/>
                </a:solidFill>
              </a:rPr>
              <a:t>En somme, </a:t>
            </a:r>
            <a:r>
              <a:rPr lang="fr-FR" b="1" i="1" dirty="0">
                <a:solidFill>
                  <a:srgbClr val="FF0000"/>
                </a:solidFill>
              </a:rPr>
              <a:t>l’algorithme A* </a:t>
            </a:r>
            <a:r>
              <a:rPr lang="fr-FR" b="1" i="1" dirty="0">
                <a:solidFill>
                  <a:srgbClr val="89E0FF"/>
                </a:solidFill>
              </a:rPr>
              <a:t>réussit systématiquement à trouver une solution au problème du Taquin. Toutefois, en fonction des heuristiques utilisées, les solutions ne sont pas toujours optimales en termes de nombre de mouvements, de temps et d’espace. Il est également important de noter que pour parvenir à une solution optimale, le temps de calcul peut s’avérer très long. </a:t>
            </a:r>
          </a:p>
        </p:txBody>
      </p:sp>
    </p:spTree>
    <p:extLst>
      <p:ext uri="{BB962C8B-B14F-4D97-AF65-F5344CB8AC3E}">
        <p14:creationId xmlns:p14="http://schemas.microsoft.com/office/powerpoint/2010/main" val="358812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9518686" y="32348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4166893776"/>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22209969"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4278378336"/>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18689144"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9518686"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167433632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5991971"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1023529948"/>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2465256"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515636169"/>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061459" y="3234885"/>
                      <a:ext cx="3048000" cy="1714500"/>
                    </a:xfrm>
                    <a:prstGeom prst="rect">
                      <a:avLst/>
                    </a:prstGeom>
                    <a:ln w="19050">
                      <a:noFill/>
                    </a:ln>
                    <a:effectLst>
                      <a:reflection blurRad="6350" stA="50000" endA="3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52130805"/>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4588174" y="3234885"/>
                      <a:ext cx="3048000" cy="1714500"/>
                    </a:xfrm>
                    <a:prstGeom prst="rect">
                      <a:avLst/>
                    </a:prstGeom>
                    <a:ln w="19050">
                      <a:noFill/>
                    </a:ln>
                    <a:effectLst>
                      <a:reflection blurRad="6350" stA="50000" endA="300" endPos="55000" dist="635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316764302"/>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15168319" y="3263438"/>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2464593575"/>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11641604"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2053067835"/>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8114889"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TextBox 3">
            <a:extLst>
              <a:ext uri="{FF2B5EF4-FFF2-40B4-BE49-F238E27FC236}">
                <a16:creationId xmlns:a16="http://schemas.microsoft.com/office/drawing/2014/main" id="{68FFC211-0076-595E-5F01-67893B2D1E98}"/>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190394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20075311" y="3234884"/>
            <a:ext cx="34776655" cy="1743054"/>
            <a:chOff x="-16658025" y="3257609"/>
            <a:chExt cx="34776655" cy="1743054"/>
          </a:xfrm>
          <a:effectLst>
            <a:reflection stA="50000" endPos="55000" dist="63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32867328"/>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762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11653344" y="3234884"/>
                  <a:ext cx="3048000" cy="1714500"/>
                </a:xfrm>
                <a:prstGeom prst="rect">
                  <a:avLst/>
                </a:prstGeom>
                <a:ln w="3175">
                  <a:noFill/>
                </a:ln>
                <a:effectLst>
                  <a:reflection stA="50000" endPos="55000" dist="762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126609130"/>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8132519"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20075311"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16548596"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13021881"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9495166"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5968451" y="3234885"/>
                      <a:ext cx="3048000" cy="1714500"/>
                    </a:xfrm>
                    <a:prstGeom prst="rect">
                      <a:avLst/>
                    </a:prstGeom>
                    <a:ln w="19050">
                      <a:noFill/>
                    </a:ln>
                    <a:effectLst>
                      <a:reflection blurRad="6350" stA="50000" endA="300" endPos="550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2235904371"/>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4611694" y="3263438"/>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3015226515"/>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1084979"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618505762"/>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2441736"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TextBox 3">
            <a:extLst>
              <a:ext uri="{FF2B5EF4-FFF2-40B4-BE49-F238E27FC236}">
                <a16:creationId xmlns:a16="http://schemas.microsoft.com/office/drawing/2014/main" id="{128D2EE2-1FBD-0822-7814-5C94A4E0DD56}"/>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187026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6" name="Groupe 25">
            <a:extLst>
              <a:ext uri="{FF2B5EF4-FFF2-40B4-BE49-F238E27FC236}">
                <a16:creationId xmlns:a16="http://schemas.microsoft.com/office/drawing/2014/main" id="{26F2E878-936B-4103-8756-EB705605833F}"/>
              </a:ext>
            </a:extLst>
          </p:cNvPr>
          <p:cNvGrpSpPr/>
          <p:nvPr/>
        </p:nvGrpSpPr>
        <p:grpSpPr>
          <a:xfrm>
            <a:off x="0" y="0"/>
            <a:ext cx="12192000" cy="6858000"/>
            <a:chOff x="2567430" y="91221"/>
            <a:chExt cx="12001661" cy="6951158"/>
          </a:xfrm>
        </p:grpSpPr>
        <p:sp>
          <p:nvSpPr>
            <p:cNvPr id="29" name="Rectangle 28">
              <a:extLst>
                <a:ext uri="{FF2B5EF4-FFF2-40B4-BE49-F238E27FC236}">
                  <a16:creationId xmlns:a16="http://schemas.microsoft.com/office/drawing/2014/main" id="{BA43C1C8-05CE-4FDD-AA78-CA7DF953F8A9}"/>
                </a:ext>
              </a:extLst>
            </p:cNvPr>
            <p:cNvSpPr/>
            <p:nvPr/>
          </p:nvSpPr>
          <p:spPr>
            <a:xfrm>
              <a:off x="2567430" y="91221"/>
              <a:ext cx="11989875" cy="6951158"/>
            </a:xfrm>
            <a:prstGeom prst="rect">
              <a:avLst/>
            </a:prstGeom>
            <a:gradFill>
              <a:gsLst>
                <a:gs pos="100000">
                  <a:srgbClr val="7030A0"/>
                </a:gs>
                <a:gs pos="65000">
                  <a:srgbClr val="0D0D0D">
                    <a:alpha val="0"/>
                  </a:srgbClr>
                </a:gs>
                <a:gs pos="76000">
                  <a:schemeClr val="accent1">
                    <a:lumMod val="30000"/>
                    <a:lumOff val="7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51993411-607F-41E4-A826-69CEFFB730D4}"/>
                </a:ext>
              </a:extLst>
            </p:cNvPr>
            <p:cNvSpPr/>
            <p:nvPr/>
          </p:nvSpPr>
          <p:spPr>
            <a:xfrm>
              <a:off x="2567430" y="91221"/>
              <a:ext cx="11982013" cy="6951158"/>
            </a:xfrm>
            <a:prstGeom prst="rect">
              <a:avLst/>
            </a:prstGeom>
            <a:gradFill flip="none" rotWithShape="1">
              <a:gsLst>
                <a:gs pos="0">
                  <a:schemeClr val="tx1">
                    <a:lumMod val="95000"/>
                    <a:lumOff val="5000"/>
                    <a:alpha val="0"/>
                  </a:schemeClr>
                </a:gs>
                <a:gs pos="20000">
                  <a:schemeClr val="tx1">
                    <a:alpha val="35000"/>
                  </a:schemeClr>
                </a:gs>
                <a:gs pos="100000">
                  <a:srgbClr val="2C0058">
                    <a:alpha val="60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30">
              <a:extLst>
                <a:ext uri="{FF2B5EF4-FFF2-40B4-BE49-F238E27FC236}">
                  <a16:creationId xmlns:a16="http://schemas.microsoft.com/office/drawing/2014/main" id="{68A762CE-2787-4EDA-8FC5-13773F7EE16C}"/>
                </a:ext>
              </a:extLst>
            </p:cNvPr>
            <p:cNvSpPr/>
            <p:nvPr/>
          </p:nvSpPr>
          <p:spPr>
            <a:xfrm>
              <a:off x="2567430" y="91221"/>
              <a:ext cx="12001661" cy="6951158"/>
            </a:xfrm>
            <a:prstGeom prst="rect">
              <a:avLst/>
            </a:prstGeom>
            <a:gradFill flip="none" rotWithShape="1">
              <a:gsLst>
                <a:gs pos="0">
                  <a:schemeClr val="tx1">
                    <a:lumMod val="95000"/>
                    <a:lumOff val="5000"/>
                    <a:alpha val="0"/>
                  </a:schemeClr>
                </a:gs>
                <a:gs pos="32000">
                  <a:schemeClr val="tx1">
                    <a:alpha val="0"/>
                  </a:schemeClr>
                </a:gs>
                <a:gs pos="100000">
                  <a:schemeClr val="tx1">
                    <a:alpha val="82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endParaRPr lang="fr-FR" dirty="0"/>
            </a:p>
          </p:txBody>
        </p:sp>
      </p:grpSp>
      <p:pic>
        <p:nvPicPr>
          <p:cNvPr id="27" name="Graphic 26" descr="Caret Left with solid fill" hidden="1">
            <a:hlinkClick r:id="" action="ppaction://hlinkshowjump?jump=nextslide"/>
            <a:extLst>
              <a:ext uri="{FF2B5EF4-FFF2-40B4-BE49-F238E27FC236}">
                <a16:creationId xmlns:a16="http://schemas.microsoft.com/office/drawing/2014/main" id="{7407E26F-FAC3-49DB-BDF5-14086AFDF5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1076980" y="3767524"/>
            <a:ext cx="703175" cy="703175"/>
          </a:xfrm>
          <a:prstGeom prst="rect">
            <a:avLst/>
          </a:prstGeom>
        </p:spPr>
      </p:pic>
      <p:pic>
        <p:nvPicPr>
          <p:cNvPr id="32" name="Graphic 31" descr="Caret Left with solid fill">
            <a:hlinkClick r:id="" action="ppaction://hlinkshowjump?jump=previousslide"/>
            <a:extLst>
              <a:ext uri="{FF2B5EF4-FFF2-40B4-BE49-F238E27FC236}">
                <a16:creationId xmlns:a16="http://schemas.microsoft.com/office/drawing/2014/main" id="{DF988019-B872-4AF7-A877-ECE28F18A6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997" y="3767524"/>
            <a:ext cx="703175" cy="703175"/>
          </a:xfrm>
          <a:prstGeom prst="rect">
            <a:avLst/>
          </a:prstGeom>
        </p:spPr>
      </p:pic>
      <p:sp>
        <p:nvSpPr>
          <p:cNvPr id="28" name="!!start" hidden="1">
            <a:hlinkClick r:id="" action="ppaction://hlinkshowjump?jump=firstslide"/>
            <a:extLst>
              <a:ext uri="{FF2B5EF4-FFF2-40B4-BE49-F238E27FC236}">
                <a16:creationId xmlns:a16="http://schemas.microsoft.com/office/drawing/2014/main" id="{B752E2DB-DBB1-4D23-872C-836BEC2AED01}"/>
              </a:ext>
            </a:extLst>
          </p:cNvPr>
          <p:cNvSpPr/>
          <p:nvPr/>
        </p:nvSpPr>
        <p:spPr>
          <a:xfrm>
            <a:off x="5894107" y="5275783"/>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41" name="!!end" hidden="1">
            <a:hlinkClick r:id="rId6" action="ppaction://hlinksldjump"/>
            <a:extLst>
              <a:ext uri="{FF2B5EF4-FFF2-40B4-BE49-F238E27FC236}">
                <a16:creationId xmlns:a16="http://schemas.microsoft.com/office/drawing/2014/main" id="{765AC537-E08B-431E-8F9F-5039DAC686A5}"/>
              </a:ext>
            </a:extLst>
          </p:cNvPr>
          <p:cNvSpPr/>
          <p:nvPr/>
        </p:nvSpPr>
        <p:spPr>
          <a:xfrm>
            <a:off x="6140707" y="5275783"/>
            <a:ext cx="14400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grpSp>
        <p:nvGrpSpPr>
          <p:cNvPr id="21" name="Groupe 20">
            <a:extLst>
              <a:ext uri="{FF2B5EF4-FFF2-40B4-BE49-F238E27FC236}">
                <a16:creationId xmlns:a16="http://schemas.microsoft.com/office/drawing/2014/main" id="{CCBD6BE7-AEC3-4BFC-A507-76976EF69A3D}"/>
              </a:ext>
            </a:extLst>
          </p:cNvPr>
          <p:cNvGrpSpPr/>
          <p:nvPr/>
        </p:nvGrpSpPr>
        <p:grpSpPr>
          <a:xfrm>
            <a:off x="-23610775" y="3234884"/>
            <a:ext cx="34776655" cy="1743054"/>
            <a:chOff x="-16658025" y="3257609"/>
            <a:chExt cx="34776655" cy="1743054"/>
          </a:xfrm>
          <a:effectLst>
            <a:reflection stA="45000" endPos="65000" dist="190500" dir="5400000" sy="-100000" algn="bl" rotWithShape="0"/>
          </a:effectLst>
        </p:grpSpPr>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77AEA791-2BDD-4205-948A-76E775259828}"/>
                    </a:ext>
                  </a:extLst>
                </p:cNvPr>
                <p:cNvGraphicFramePr>
                  <a:graphicFrameLocks noChangeAspect="1"/>
                </p:cNvGraphicFramePr>
                <p:nvPr>
                  <p:extLst>
                    <p:ext uri="{D42A27DB-BD31-4B8C-83A1-F6EECF244321}">
                      <p14:modId xmlns:p14="http://schemas.microsoft.com/office/powerpoint/2010/main" val="2389229263"/>
                    </p:ext>
                  </p:extLst>
                </p:nvPr>
              </p:nvGraphicFramePr>
              <p:xfrm>
                <a:off x="15070630" y="3257609"/>
                <a:ext cx="3048000" cy="1714500"/>
              </p:xfrm>
              <a:graphic>
                <a:graphicData uri="http://schemas.microsoft.com/office/powerpoint/2016/slidezoom">
                  <pslz:sldZm>
                    <pslz:sldZmObj sldId="388" cId="3588121380">
                      <pslz:zmPr id="{1B917E02-30E0-43A2-9906-BC9A9129AD6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3" name="Zoom de diapositive 2">
                  <a:extLst>
                    <a:ext uri="{FF2B5EF4-FFF2-40B4-BE49-F238E27FC236}">
                      <a16:creationId xmlns:a16="http://schemas.microsoft.com/office/drawing/2014/main" id="{77AEA791-2BDD-4205-948A-76E775259828}"/>
                    </a:ext>
                  </a:extLst>
                </p:cNvPr>
                <p:cNvPicPr>
                  <a:picLocks noGrp="1" noRot="1" noChangeAspect="1" noMove="1" noResize="1" noEditPoints="1" noAdjustHandles="1" noChangeArrowheads="1" noChangeShapeType="1"/>
                </p:cNvPicPr>
                <p:nvPr/>
              </p:nvPicPr>
              <p:blipFill>
                <a:blip r:embed="rId8"/>
                <a:stretch>
                  <a:fillRect/>
                </a:stretch>
              </p:blipFill>
              <p:spPr>
                <a:xfrm>
                  <a:off x="8117880"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8" name="Zoom de diapositive 7">
                  <a:extLst>
                    <a:ext uri="{FF2B5EF4-FFF2-40B4-BE49-F238E27FC236}">
                      <a16:creationId xmlns:a16="http://schemas.microsoft.com/office/drawing/2014/main" id="{727CB850-BDBE-4B5A-9149-5933EA0392F0}"/>
                    </a:ext>
                  </a:extLst>
                </p:cNvPr>
                <p:cNvGraphicFramePr>
                  <a:graphicFrameLocks noChangeAspect="1"/>
                </p:cNvGraphicFramePr>
                <p:nvPr>
                  <p:extLst>
                    <p:ext uri="{D42A27DB-BD31-4B8C-83A1-F6EECF244321}">
                      <p14:modId xmlns:p14="http://schemas.microsoft.com/office/powerpoint/2010/main" val="3068551058"/>
                    </p:ext>
                  </p:extLst>
                </p:nvPr>
              </p:nvGraphicFramePr>
              <p:xfrm>
                <a:off x="11549805" y="3286163"/>
                <a:ext cx="3048000" cy="1714500"/>
              </p:xfrm>
              <a:graphic>
                <a:graphicData uri="http://schemas.microsoft.com/office/powerpoint/2016/slidezoom">
                  <pslz:sldZm>
                    <pslz:sldZmObj sldId="389" cId="2344243377">
                      <pslz:zmPr id="{1A3610F9-AE83-478E-A5EA-BA8CB37338DC}"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8" name="Zoom de diapositive 7">
                  <a:extLst>
                    <a:ext uri="{FF2B5EF4-FFF2-40B4-BE49-F238E27FC236}">
                      <a16:creationId xmlns:a16="http://schemas.microsoft.com/office/drawing/2014/main" id="{727CB850-BDBE-4B5A-9149-5933EA0392F0}"/>
                    </a:ext>
                  </a:extLst>
                </p:cNvPr>
                <p:cNvPicPr>
                  <a:picLocks noGrp="1" noRot="1" noChangeAspect="1" noMove="1" noResize="1" noEditPoints="1" noAdjustHandles="1" noChangeArrowheads="1" noChangeShapeType="1"/>
                </p:cNvPicPr>
                <p:nvPr/>
              </p:nvPicPr>
              <p:blipFill>
                <a:blip r:embed="rId10"/>
                <a:stretch>
                  <a:fillRect/>
                </a:stretch>
              </p:blipFill>
              <p:spPr>
                <a:xfrm>
                  <a:off x="4597055" y="3263438"/>
                  <a:ext cx="3048000" cy="1714500"/>
                </a:xfrm>
                <a:prstGeom prst="rect">
                  <a:avLst/>
                </a:prstGeom>
                <a:ln w="3175">
                  <a:noFill/>
                </a:ln>
                <a:effectLst>
                  <a:reflection stA="50000" endPos="55000" dist="63500" dir="5400000" sy="-100000" algn="bl" rotWithShape="0"/>
                </a:effectLst>
              </p:spPr>
            </p:pic>
          </mc:Fallback>
        </mc:AlternateContent>
        <p:grpSp>
          <p:nvGrpSpPr>
            <p:cNvPr id="19" name="Groupe 18">
              <a:extLst>
                <a:ext uri="{FF2B5EF4-FFF2-40B4-BE49-F238E27FC236}">
                  <a16:creationId xmlns:a16="http://schemas.microsoft.com/office/drawing/2014/main" id="{2A5DDE04-711A-41F0-805B-F3385521C457}"/>
                </a:ext>
              </a:extLst>
            </p:cNvPr>
            <p:cNvGrpSpPr/>
            <p:nvPr/>
          </p:nvGrpSpPr>
          <p:grpSpPr>
            <a:xfrm>
              <a:off x="-16658025" y="3257609"/>
              <a:ext cx="27735005" cy="1743054"/>
              <a:chOff x="-7833959" y="3229055"/>
              <a:chExt cx="27735005" cy="1743054"/>
            </a:xfrm>
          </p:grpSpPr>
          <p:grpSp>
            <p:nvGrpSpPr>
              <p:cNvPr id="20" name="Group 19">
                <a:extLst>
                  <a:ext uri="{FF2B5EF4-FFF2-40B4-BE49-F238E27FC236}">
                    <a16:creationId xmlns:a16="http://schemas.microsoft.com/office/drawing/2014/main" id="{19CD4920-F008-432D-84E9-3F92FA5F534C}"/>
                  </a:ext>
                </a:extLst>
              </p:cNvPr>
              <p:cNvGrpSpPr/>
              <p:nvPr/>
            </p:nvGrpSpPr>
            <p:grpSpPr>
              <a:xfrm>
                <a:off x="-7833959" y="3229055"/>
                <a:ext cx="17154860" cy="1714501"/>
                <a:chOff x="-1045285" y="3031638"/>
                <a:chExt cx="17154860" cy="1714501"/>
              </a:xfrm>
              <a:effectLst>
                <a:glow>
                  <a:schemeClr val="bg1">
                    <a:alpha val="41000"/>
                  </a:schemeClr>
                </a:glow>
                <a:reflection endPos="0" dir="5400000" sy="-100000" algn="bl" rotWithShape="0"/>
              </a:effectLst>
            </p:grpSpPr>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5CF1E1EF-8459-4F00-9722-A4A9841FBDB2}"/>
                        </a:ext>
                      </a:extLst>
                    </p:cNvPr>
                    <p:cNvGraphicFramePr>
                      <a:graphicFrameLocks noChangeAspect="1"/>
                    </p:cNvGraphicFramePr>
                    <p:nvPr>
                      <p:extLst>
                        <p:ext uri="{D42A27DB-BD31-4B8C-83A1-F6EECF244321}">
                          <p14:modId xmlns:p14="http://schemas.microsoft.com/office/powerpoint/2010/main" val="2961481971"/>
                        </p:ext>
                      </p:extLst>
                    </p:nvPr>
                  </p:nvGraphicFramePr>
                  <p:xfrm>
                    <a:off x="-1045285" y="3031638"/>
                    <a:ext cx="3048000" cy="1714500"/>
                  </p:xfrm>
                  <a:graphic>
                    <a:graphicData uri="http://schemas.microsoft.com/office/powerpoint/2016/slidezoom">
                      <pslz:sldZm>
                        <pslz:sldZmObj sldId="378" cId="1161969439">
                          <pslz:zmPr id="{8BC6CCB4-65BB-4EF4-9F71-D27B37EAB8F7}"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9050">
                                <a:noFill/>
                              </a:ln>
                              <a:effectLst>
                                <a:glow rad="342900">
                                  <a:schemeClr val="tx1">
                                    <a:alpha val="0"/>
                                  </a:schemeClr>
                                </a:glow>
                                <a:reflection blurRad="6350" stA="50000" endPos="55000" dir="5400000" sy="-100000" algn="bl" rotWithShape="0"/>
                                <a:softEdge rad="0"/>
                              </a:effectLst>
                            </p166:spPr>
                          </pslz:zmPr>
                        </pslz:sldZmObj>
                      </pslz:sldZm>
                    </a:graphicData>
                  </a:graphic>
                </p:graphicFrame>
              </mc:Choice>
              <mc:Fallback xmlns="">
                <p:pic>
                  <p:nvPicPr>
                    <p:cNvPr id="6" name="Slide Zoom 5">
                      <a:extLst>
                        <a:ext uri="{FF2B5EF4-FFF2-40B4-BE49-F238E27FC236}">
                          <a16:creationId xmlns:a16="http://schemas.microsoft.com/office/drawing/2014/main" id="{5CF1E1EF-8459-4F00-9722-A4A9841FBDB2}"/>
                        </a:ext>
                      </a:extLst>
                    </p:cNvPr>
                    <p:cNvPicPr>
                      <a:picLocks noGrp="1" noRot="1" noChangeAspect="1" noMove="1" noResize="1" noEditPoints="1" noAdjustHandles="1" noChangeArrowheads="1" noChangeShapeType="1"/>
                    </p:cNvPicPr>
                    <p:nvPr/>
                  </p:nvPicPr>
                  <p:blipFill>
                    <a:blip r:embed="rId12"/>
                    <a:stretch>
                      <a:fillRect/>
                    </a:stretch>
                  </p:blipFill>
                  <p:spPr>
                    <a:xfrm>
                      <a:off x="-23610775" y="3234884"/>
                      <a:ext cx="3048000" cy="1714500"/>
                    </a:xfrm>
                    <a:prstGeom prst="rect">
                      <a:avLst/>
                    </a:prstGeom>
                    <a:ln w="19050">
                      <a:noFill/>
                    </a:ln>
                    <a:effectLst>
                      <a:glow rad="342900">
                        <a:schemeClr val="tx1">
                          <a:alpha val="0"/>
                        </a:schemeClr>
                      </a:glow>
                      <a:reflection blurRad="6350" stA="50000" endPos="55000" dir="5400000" sy="-100000" algn="bl" rotWithShape="0"/>
                      <a:softEdge rad="0"/>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4FF4D4F-37F0-4C9A-91C8-8898A108CB80}"/>
                        </a:ext>
                      </a:extLst>
                    </p:cNvPr>
                    <p:cNvGraphicFramePr>
                      <a:graphicFrameLocks noChangeAspect="1"/>
                    </p:cNvGraphicFramePr>
                    <p:nvPr>
                      <p:extLst>
                        <p:ext uri="{D42A27DB-BD31-4B8C-83A1-F6EECF244321}">
                          <p14:modId xmlns:p14="http://schemas.microsoft.com/office/powerpoint/2010/main" val="590468911"/>
                        </p:ext>
                      </p:extLst>
                    </p:nvPr>
                  </p:nvGraphicFramePr>
                  <p:xfrm>
                    <a:off x="2481430" y="3031639"/>
                    <a:ext cx="3048000" cy="1714500"/>
                  </p:xfrm>
                  <a:graphic>
                    <a:graphicData uri="http://schemas.microsoft.com/office/powerpoint/2016/slidezoom">
                      <pslz:sldZm>
                        <pslz:sldZmObj sldId="379" cId="1413806984">
                          <pslz:zmPr id="{85808C1A-F032-4C2F-A2F0-E676F56499E2}"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0" name="Slide Zoom 9">
                      <a:extLst>
                        <a:ext uri="{FF2B5EF4-FFF2-40B4-BE49-F238E27FC236}">
                          <a16:creationId xmlns:a16="http://schemas.microsoft.com/office/drawing/2014/main" id="{E4FF4D4F-37F0-4C9A-91C8-8898A108CB80}"/>
                        </a:ext>
                      </a:extLst>
                    </p:cNvPr>
                    <p:cNvPicPr>
                      <a:picLocks noGrp="1" noRot="1" noChangeAspect="1" noMove="1" noResize="1" noEditPoints="1" noAdjustHandles="1" noChangeArrowheads="1" noChangeShapeType="1"/>
                    </p:cNvPicPr>
                    <p:nvPr/>
                  </p:nvPicPr>
                  <p:blipFill>
                    <a:blip r:embed="rId14"/>
                    <a:stretch>
                      <a:fillRect/>
                    </a:stretch>
                  </p:blipFill>
                  <p:spPr>
                    <a:xfrm>
                      <a:off x="-20084060"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128CFD73-46D0-4CED-AABE-BBB07192668B}"/>
                        </a:ext>
                      </a:extLst>
                    </p:cNvPr>
                    <p:cNvGraphicFramePr>
                      <a:graphicFrameLocks noChangeAspect="1"/>
                    </p:cNvGraphicFramePr>
                    <p:nvPr>
                      <p:extLst>
                        <p:ext uri="{D42A27DB-BD31-4B8C-83A1-F6EECF244321}">
                          <p14:modId xmlns:p14="http://schemas.microsoft.com/office/powerpoint/2010/main" val="483050476"/>
                        </p:ext>
                      </p:extLst>
                    </p:nvPr>
                  </p:nvGraphicFramePr>
                  <p:xfrm>
                    <a:off x="6008145" y="3031639"/>
                    <a:ext cx="3048000" cy="1714500"/>
                  </p:xfrm>
                  <a:graphic>
                    <a:graphicData uri="http://schemas.microsoft.com/office/powerpoint/2016/slidezoom">
                      <pslz:sldZm>
                        <pslz:sldZmObj sldId="380" cId="2883796286">
                          <pslz:zmPr id="{71C09A1B-BF41-4C70-A970-7661C3235084}" transitionDur="1000">
                            <p166:blipFill xmlns:p166="http://schemas.microsoft.com/office/powerpoint/2016/6/main">
                              <a:blip r:embed="rId15"/>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128CFD73-46D0-4CED-AABE-BBB07192668B}"/>
                        </a:ext>
                      </a:extLst>
                    </p:cNvPr>
                    <p:cNvPicPr>
                      <a:picLocks noGrp="1" noRot="1" noChangeAspect="1" noMove="1" noResize="1" noEditPoints="1" noAdjustHandles="1" noChangeArrowheads="1" noChangeShapeType="1"/>
                    </p:cNvPicPr>
                    <p:nvPr/>
                  </p:nvPicPr>
                  <p:blipFill>
                    <a:blip r:embed="rId16"/>
                    <a:stretch>
                      <a:fillRect/>
                    </a:stretch>
                  </p:blipFill>
                  <p:spPr>
                    <a:xfrm>
                      <a:off x="-16557345"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371955E-4508-45A1-AB4C-7F61147375E9}"/>
                        </a:ext>
                      </a:extLst>
                    </p:cNvPr>
                    <p:cNvGraphicFramePr>
                      <a:graphicFrameLocks noChangeAspect="1"/>
                    </p:cNvGraphicFramePr>
                    <p:nvPr>
                      <p:extLst>
                        <p:ext uri="{D42A27DB-BD31-4B8C-83A1-F6EECF244321}">
                          <p14:modId xmlns:p14="http://schemas.microsoft.com/office/powerpoint/2010/main" val="3918835950"/>
                        </p:ext>
                      </p:extLst>
                    </p:nvPr>
                  </p:nvGraphicFramePr>
                  <p:xfrm>
                    <a:off x="9534860" y="3031639"/>
                    <a:ext cx="3048000" cy="1714500"/>
                  </p:xfrm>
                  <a:graphic>
                    <a:graphicData uri="http://schemas.microsoft.com/office/powerpoint/2016/slidezoom">
                      <pslz:sldZm>
                        <pslz:sldZmObj sldId="381" cId="3051391703">
                          <pslz:zmPr id="{B7B8F40C-9712-4A7F-BA3A-798BF590DEF3}"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r="5400000" sy="-100000" algn="bl" rotWithShape="0"/>
                              </a:effectLst>
                            </p166:spPr>
                          </pslz:zmPr>
                        </pslz:sldZmObj>
                      </pslz:sldZm>
                    </a:graphicData>
                  </a:graphic>
                </p:graphicFrame>
              </mc:Choice>
              <mc:Fallback xmlns="">
                <p:pic>
                  <p:nvPicPr>
                    <p:cNvPr id="16" name="Slide Zoom 15">
                      <a:extLst>
                        <a:ext uri="{FF2B5EF4-FFF2-40B4-BE49-F238E27FC236}">
                          <a16:creationId xmlns:a16="http://schemas.microsoft.com/office/drawing/2014/main" id="{A371955E-4508-45A1-AB4C-7F61147375E9}"/>
                        </a:ext>
                      </a:extLst>
                    </p:cNvPr>
                    <p:cNvPicPr>
                      <a:picLocks noGrp="1" noRot="1" noChangeAspect="1" noMove="1" noResize="1" noEditPoints="1" noAdjustHandles="1" noChangeArrowheads="1" noChangeShapeType="1"/>
                    </p:cNvPicPr>
                    <p:nvPr/>
                  </p:nvPicPr>
                  <p:blipFill>
                    <a:blip r:embed="rId18"/>
                    <a:stretch>
                      <a:fillRect/>
                    </a:stretch>
                  </p:blipFill>
                  <p:spPr>
                    <a:xfrm>
                      <a:off x="-13030630" y="3234885"/>
                      <a:ext cx="3048000" cy="1714500"/>
                    </a:xfrm>
                    <a:prstGeom prst="rect">
                      <a:avLst/>
                    </a:prstGeom>
                    <a:ln w="19050">
                      <a:no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68B4FF4-910E-4F88-B1D7-3B9F9F82A495}"/>
                        </a:ext>
                      </a:extLst>
                    </p:cNvPr>
                    <p:cNvGraphicFramePr>
                      <a:graphicFrameLocks noChangeAspect="1"/>
                    </p:cNvGraphicFramePr>
                    <p:nvPr>
                      <p:extLst>
                        <p:ext uri="{D42A27DB-BD31-4B8C-83A1-F6EECF244321}">
                          <p14:modId xmlns:p14="http://schemas.microsoft.com/office/powerpoint/2010/main" val="734597463"/>
                        </p:ext>
                      </p:extLst>
                    </p:nvPr>
                  </p:nvGraphicFramePr>
                  <p:xfrm>
                    <a:off x="13061575" y="3031639"/>
                    <a:ext cx="3048000" cy="1714500"/>
                  </p:xfrm>
                  <a:graphic>
                    <a:graphicData uri="http://schemas.microsoft.com/office/powerpoint/2016/slidezoom">
                      <pslz:sldZm>
                        <pslz:sldZmObj sldId="382" cId="1305497458">
                          <pslz:zmPr id="{62431A6E-8CDE-4E68-ACA5-F233B09BC66C}" transitionDur="100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a:ln w="19050">
                                <a:noFill/>
                              </a:ln>
                              <a:effectLst>
                                <a:reflection blurRad="6350" stA="50000" endA="300" endPos="55000" dist="63500" dir="5400000" sy="-100000" algn="bl" rotWithShape="0"/>
                              </a:effectLst>
                            </p166:spPr>
                          </pslz:zmPr>
                        </pslz:sldZmObj>
                      </pslz:sldZm>
                    </a:graphicData>
                  </a:graphic>
                </p:graphicFrame>
              </mc:Choice>
              <mc:Fallback xmlns="">
                <p:pic>
                  <p:nvPicPr>
                    <p:cNvPr id="18" name="Slide Zoom 17">
                      <a:extLst>
                        <a:ext uri="{FF2B5EF4-FFF2-40B4-BE49-F238E27FC236}">
                          <a16:creationId xmlns:a16="http://schemas.microsoft.com/office/drawing/2014/main" id="{868B4FF4-910E-4F88-B1D7-3B9F9F82A495}"/>
                        </a:ext>
                      </a:extLst>
                    </p:cNvPr>
                    <p:cNvPicPr>
                      <a:picLocks noGrp="1" noRot="1" noChangeAspect="1" noMove="1" noResize="1" noEditPoints="1" noAdjustHandles="1" noChangeArrowheads="1" noChangeShapeType="1"/>
                    </p:cNvPicPr>
                    <p:nvPr/>
                  </p:nvPicPr>
                  <p:blipFill>
                    <a:blip r:embed="rId20"/>
                    <a:stretch>
                      <a:fillRect/>
                    </a:stretch>
                  </p:blipFill>
                  <p:spPr>
                    <a:xfrm>
                      <a:off x="-9503915" y="3234885"/>
                      <a:ext cx="3048000" cy="1714500"/>
                    </a:xfrm>
                    <a:prstGeom prst="rect">
                      <a:avLst/>
                    </a:prstGeom>
                    <a:ln w="19050">
                      <a:noFill/>
                    </a:ln>
                    <a:effectLst>
                      <a:reflection blurRad="6350" stA="50000" endA="300" endPos="55000" dist="63500" dir="5400000" sy="-100000" algn="bl" rotWithShape="0"/>
                    </a:effectLst>
                  </p:spPr>
                </p:pic>
              </mc:Fallback>
            </mc:AlternateContent>
          </p:grpSp>
          <mc:AlternateContent xmlns:mc="http://schemas.openxmlformats.org/markup-compatibility/2006" xmlns:pslz="http://schemas.microsoft.com/office/powerpoint/2016/slidezoom">
            <mc:Choice Requires="pslz">
              <p:graphicFrame>
                <p:nvGraphicFramePr>
                  <p:cNvPr id="11" name="Zoom de diapositive 10">
                    <a:extLst>
                      <a:ext uri="{FF2B5EF4-FFF2-40B4-BE49-F238E27FC236}">
                        <a16:creationId xmlns:a16="http://schemas.microsoft.com/office/drawing/2014/main" id="{A609D106-F02E-4363-B862-E437A0AC8D1D}"/>
                      </a:ext>
                    </a:extLst>
                  </p:cNvPr>
                  <p:cNvGraphicFramePr>
                    <a:graphicFrameLocks noChangeAspect="1"/>
                  </p:cNvGraphicFramePr>
                  <p:nvPr>
                    <p:extLst>
                      <p:ext uri="{D42A27DB-BD31-4B8C-83A1-F6EECF244321}">
                        <p14:modId xmlns:p14="http://schemas.microsoft.com/office/powerpoint/2010/main" val="3379331795"/>
                      </p:ext>
                    </p:extLst>
                  </p:nvPr>
                </p:nvGraphicFramePr>
                <p:xfrm>
                  <a:off x="16853046" y="3257609"/>
                  <a:ext cx="3048000" cy="1714500"/>
                </p:xfrm>
                <a:graphic>
                  <a:graphicData uri="http://schemas.microsoft.com/office/powerpoint/2016/slidezoom">
                    <pslz:sldZm>
                      <pslz:sldZmObj sldId="390" cId="3520572085">
                        <pslz:zmPr id="{0B6F9D29-C868-4607-A8E3-54E96783863A}" transitionDur="1000">
                          <p166:blipFill xmlns:p166="http://schemas.microsoft.com/office/powerpoint/2016/6/main">
                            <a:blip r:embed="rId21"/>
                            <a:stretch>
                              <a:fillRect/>
                            </a:stretch>
                          </p166:blipFill>
                          <p166:spPr xmlns:p166="http://schemas.microsoft.com/office/powerpoint/2016/6/main">
                            <a:xfrm>
                              <a:off x="0" y="0"/>
                              <a:ext cx="3048000" cy="1714500"/>
                            </a:xfrm>
                            <a:prstGeom prst="rect">
                              <a:avLst/>
                            </a:prstGeom>
                            <a:ln w="3175">
                              <a:noFill/>
                            </a:ln>
                            <a:effectLst>
                              <a:glow>
                                <a:schemeClr val="accent1">
                                  <a:alpha val="40000"/>
                                </a:schemeClr>
                              </a:glow>
                              <a:reflection stA="50000" endPos="55000" dist="63500" dir="5400000" sy="-100000" algn="bl" rotWithShape="0"/>
                            </a:effectLst>
                          </p166:spPr>
                        </pslz:zmPr>
                      </pslz:sldZmObj>
                    </pslz:sldZm>
                  </a:graphicData>
                </a:graphic>
              </p:graphicFrame>
            </mc:Choice>
            <mc:Fallback xmlns="">
              <p:pic>
                <p:nvPicPr>
                  <p:cNvPr id="11" name="Zoom de diapositive 10">
                    <a:extLst>
                      <a:ext uri="{FF2B5EF4-FFF2-40B4-BE49-F238E27FC236}">
                        <a16:creationId xmlns:a16="http://schemas.microsoft.com/office/drawing/2014/main" id="{A609D106-F02E-4363-B862-E437A0AC8D1D}"/>
                      </a:ext>
                    </a:extLst>
                  </p:cNvPr>
                  <p:cNvPicPr>
                    <a:picLocks noGrp="1" noRot="1" noChangeAspect="1" noMove="1" noResize="1" noEditPoints="1" noAdjustHandles="1" noChangeArrowheads="1" noChangeShapeType="1"/>
                  </p:cNvPicPr>
                  <p:nvPr/>
                </p:nvPicPr>
                <p:blipFill>
                  <a:blip r:embed="rId22"/>
                  <a:stretch>
                    <a:fillRect/>
                  </a:stretch>
                </p:blipFill>
                <p:spPr>
                  <a:xfrm>
                    <a:off x="1076230" y="3263438"/>
                    <a:ext cx="3048000" cy="1714500"/>
                  </a:xfrm>
                  <a:prstGeom prst="rect">
                    <a:avLst/>
                  </a:prstGeom>
                  <a:ln w="3175">
                    <a:noFill/>
                  </a:ln>
                  <a:effectLst>
                    <a:glow>
                      <a:schemeClr val="accent1">
                        <a:alpha val="40000"/>
                      </a:schemeClr>
                    </a:glow>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4" name="Zoom de diapositive 13">
                    <a:extLst>
                      <a:ext uri="{FF2B5EF4-FFF2-40B4-BE49-F238E27FC236}">
                        <a16:creationId xmlns:a16="http://schemas.microsoft.com/office/drawing/2014/main" id="{CEE04F16-0E8C-46A0-9899-BD6E3394DEFF}"/>
                      </a:ext>
                    </a:extLst>
                  </p:cNvPr>
                  <p:cNvGraphicFramePr>
                    <a:graphicFrameLocks noChangeAspect="1"/>
                  </p:cNvGraphicFramePr>
                  <p:nvPr>
                    <p:extLst>
                      <p:ext uri="{D42A27DB-BD31-4B8C-83A1-F6EECF244321}">
                        <p14:modId xmlns:p14="http://schemas.microsoft.com/office/powerpoint/2010/main" val="3485232518"/>
                      </p:ext>
                    </p:extLst>
                  </p:nvPr>
                </p:nvGraphicFramePr>
                <p:xfrm>
                  <a:off x="13326331" y="3229055"/>
                  <a:ext cx="3048000" cy="1714500"/>
                </p:xfrm>
                <a:graphic>
                  <a:graphicData uri="http://schemas.microsoft.com/office/powerpoint/2016/slidezoom">
                    <pslz:sldZm>
                      <pslz:sldZmObj sldId="391" cId="904212867">
                        <pslz:zmPr id="{68629E97-D23A-44BF-ABC7-0CC62B446B64}" transitionDur="1000">
                          <p166:blipFill xmlns:p166="http://schemas.microsoft.com/office/powerpoint/2016/6/main">
                            <a:blip r:embed="rId23"/>
                            <a:stretch>
                              <a:fillRect/>
                            </a:stretch>
                          </p166:blipFill>
                          <p166:spPr xmlns:p166="http://schemas.microsoft.com/office/powerpoint/2016/6/main">
                            <a:xfrm>
                              <a:off x="0" y="0"/>
                              <a:ext cx="3048000" cy="1714500"/>
                            </a:xfrm>
                            <a:prstGeom prst="rect">
                              <a:avLst/>
                            </a:prstGeom>
                            <a:ln w="3175">
                              <a:noFill/>
                            </a:ln>
                            <a:effectLst>
                              <a:reflection stA="50000" endPos="55000" dist="63500" dir="5400000" sy="-100000" algn="bl" rotWithShape="0"/>
                            </a:effectLst>
                          </p166:spPr>
                        </pslz:zmPr>
                      </pslz:sldZmObj>
                    </pslz:sldZm>
                  </a:graphicData>
                </a:graphic>
              </p:graphicFrame>
            </mc:Choice>
            <mc:Fallback xmlns="">
              <p:pic>
                <p:nvPicPr>
                  <p:cNvPr id="14" name="Zoom de diapositive 13">
                    <a:extLst>
                      <a:ext uri="{FF2B5EF4-FFF2-40B4-BE49-F238E27FC236}">
                        <a16:creationId xmlns:a16="http://schemas.microsoft.com/office/drawing/2014/main" id="{CEE04F16-0E8C-46A0-9899-BD6E3394DEFF}"/>
                      </a:ext>
                    </a:extLst>
                  </p:cNvPr>
                  <p:cNvPicPr>
                    <a:picLocks noGrp="1" noRot="1" noChangeAspect="1" noMove="1" noResize="1" noEditPoints="1" noAdjustHandles="1" noChangeArrowheads="1" noChangeShapeType="1"/>
                  </p:cNvPicPr>
                  <p:nvPr/>
                </p:nvPicPr>
                <p:blipFill>
                  <a:blip r:embed="rId24"/>
                  <a:stretch>
                    <a:fillRect/>
                  </a:stretch>
                </p:blipFill>
                <p:spPr>
                  <a:xfrm>
                    <a:off x="-2450485" y="3234884"/>
                    <a:ext cx="3048000" cy="1714500"/>
                  </a:xfrm>
                  <a:prstGeom prst="rect">
                    <a:avLst/>
                  </a:prstGeom>
                  <a:ln w="3175">
                    <a:noFill/>
                  </a:ln>
                  <a:effectLst>
                    <a:reflection stA="50000" endPos="55000" dist="635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Zoom de diapositive 16">
                    <a:extLst>
                      <a:ext uri="{FF2B5EF4-FFF2-40B4-BE49-F238E27FC236}">
                        <a16:creationId xmlns:a16="http://schemas.microsoft.com/office/drawing/2014/main" id="{43BDECD4-73CA-4516-8C1A-A48FC5419C43}"/>
                      </a:ext>
                    </a:extLst>
                  </p:cNvPr>
                  <p:cNvGraphicFramePr>
                    <a:graphicFrameLocks noChangeAspect="1"/>
                  </p:cNvGraphicFramePr>
                  <p:nvPr>
                    <p:extLst>
                      <p:ext uri="{D42A27DB-BD31-4B8C-83A1-F6EECF244321}">
                        <p14:modId xmlns:p14="http://schemas.microsoft.com/office/powerpoint/2010/main" val="194246837"/>
                      </p:ext>
                    </p:extLst>
                  </p:nvPr>
                </p:nvGraphicFramePr>
                <p:xfrm>
                  <a:off x="9799616" y="3257609"/>
                  <a:ext cx="3048000" cy="1714500"/>
                </p:xfrm>
                <a:graphic>
                  <a:graphicData uri="http://schemas.microsoft.com/office/powerpoint/2016/slidezoom">
                    <pslz:sldZm>
                      <pslz:sldZmObj sldId="392" cId="2382818853">
                        <pslz:zmPr id="{61B5E28E-7F29-40EB-9AE1-D1CD0C9F1E5C}" transitionDur="1000">
                          <p166:blipFill xmlns:p166="http://schemas.microsoft.com/office/powerpoint/2016/6/main">
                            <a:blip r:embed="rId25"/>
                            <a:stretch>
                              <a:fillRect/>
                            </a:stretch>
                          </p166:blipFill>
                          <p166:spPr xmlns:p166="http://schemas.microsoft.com/office/powerpoint/2016/6/main">
                            <a:xfrm>
                              <a:off x="0" y="0"/>
                              <a:ext cx="3048000" cy="1714500"/>
                            </a:xfrm>
                            <a:prstGeom prst="rect">
                              <a:avLst/>
                            </a:prstGeom>
                            <a:ln w="3175">
                              <a:noFill/>
                            </a:ln>
                            <a:effectLst>
                              <a:reflection blurRad="6350" stA="50000" endPos="55000" dist="63500" dir="5400000" sy="-100000" algn="bl" rotWithShape="0"/>
                            </a:effectLst>
                          </p166:spPr>
                        </pslz:zmPr>
                      </pslz:sldZmObj>
                    </pslz:sldZm>
                  </a:graphicData>
                </a:graphic>
              </p:graphicFrame>
            </mc:Choice>
            <mc:Fallback xmlns="">
              <p:pic>
                <p:nvPicPr>
                  <p:cNvPr id="17" name="Zoom de diapositive 16">
                    <a:extLst>
                      <a:ext uri="{FF2B5EF4-FFF2-40B4-BE49-F238E27FC236}">
                        <a16:creationId xmlns:a16="http://schemas.microsoft.com/office/drawing/2014/main" id="{43BDECD4-73CA-4516-8C1A-A48FC5419C43}"/>
                      </a:ext>
                    </a:extLst>
                  </p:cNvPr>
                  <p:cNvPicPr>
                    <a:picLocks noGrp="1" noRot="1" noChangeAspect="1" noMove="1" noResize="1" noEditPoints="1" noAdjustHandles="1" noChangeArrowheads="1" noChangeShapeType="1"/>
                  </p:cNvPicPr>
                  <p:nvPr/>
                </p:nvPicPr>
                <p:blipFill>
                  <a:blip r:embed="rId26"/>
                  <a:stretch>
                    <a:fillRect/>
                  </a:stretch>
                </p:blipFill>
                <p:spPr>
                  <a:xfrm>
                    <a:off x="-5977200" y="3263438"/>
                    <a:ext cx="3048000" cy="1714500"/>
                  </a:xfrm>
                  <a:prstGeom prst="rect">
                    <a:avLst/>
                  </a:prstGeom>
                  <a:ln w="3175">
                    <a:noFill/>
                  </a:ln>
                  <a:effectLst>
                    <a:reflection blurRad="6350" stA="50000" endPos="55000" dist="63500" dir="5400000" sy="-100000" algn="bl" rotWithShape="0"/>
                  </a:effectLst>
                </p:spPr>
              </p:pic>
            </mc:Fallback>
          </mc:AlternateContent>
        </p:grpSp>
      </p:grpSp>
      <p:sp>
        <p:nvSpPr>
          <p:cNvPr id="2" name="ZoneTexte 1">
            <a:extLst>
              <a:ext uri="{FF2B5EF4-FFF2-40B4-BE49-F238E27FC236}">
                <a16:creationId xmlns:a16="http://schemas.microsoft.com/office/drawing/2014/main" id="{FDFEB6B3-4530-4BFD-891F-7D593F325A38}"/>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t>Cliquez pour ajouter du texte</a:t>
            </a:r>
          </a:p>
        </p:txBody>
      </p:sp>
      <p:sp>
        <p:nvSpPr>
          <p:cNvPr id="7" name="TextBox 3">
            <a:extLst>
              <a:ext uri="{FF2B5EF4-FFF2-40B4-BE49-F238E27FC236}">
                <a16:creationId xmlns:a16="http://schemas.microsoft.com/office/drawing/2014/main" id="{19262368-944A-A7F8-19B8-ED092CC9E1DB}"/>
              </a:ext>
            </a:extLst>
          </p:cNvPr>
          <p:cNvSpPr txBox="1"/>
          <p:nvPr/>
        </p:nvSpPr>
        <p:spPr>
          <a:xfrm>
            <a:off x="3981129" y="849494"/>
            <a:ext cx="4209781" cy="590931"/>
          </a:xfrm>
          <a:prstGeom prst="rect">
            <a:avLst/>
          </a:prstGeom>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dirty="0"/>
              <a:t>Jeu </a:t>
            </a:r>
            <a:r>
              <a:rPr lang="en-US" dirty="0" err="1"/>
              <a:t>Taquin</a:t>
            </a:r>
            <a:r>
              <a:rPr lang="en-US" dirty="0"/>
              <a:t> </a:t>
            </a:r>
            <a:endParaRPr lang="lt-LT" dirty="0"/>
          </a:p>
        </p:txBody>
      </p:sp>
    </p:spTree>
    <p:extLst>
      <p:ext uri="{BB962C8B-B14F-4D97-AF65-F5344CB8AC3E}">
        <p14:creationId xmlns:p14="http://schemas.microsoft.com/office/powerpoint/2010/main" val="225951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6D9C519D-B348-4504-BA52-474C64C2655C}"/>
              </a:ext>
            </a:extLst>
          </p:cNvPr>
          <p:cNvGrpSpPr/>
          <p:nvPr/>
        </p:nvGrpSpPr>
        <p:grpSpPr>
          <a:xfrm>
            <a:off x="8846" y="0"/>
            <a:ext cx="12192361" cy="6858000"/>
            <a:chOff x="951307" y="1820125"/>
            <a:chExt cx="12192361" cy="6702845"/>
          </a:xfrm>
        </p:grpSpPr>
        <p:sp>
          <p:nvSpPr>
            <p:cNvPr id="27" name="Rectangle 26">
              <a:extLst>
                <a:ext uri="{FF2B5EF4-FFF2-40B4-BE49-F238E27FC236}">
                  <a16:creationId xmlns:a16="http://schemas.microsoft.com/office/drawing/2014/main" id="{57942E83-434D-4C07-9986-63F615A6B54F}"/>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a:extLst>
                <a:ext uri="{FF2B5EF4-FFF2-40B4-BE49-F238E27FC236}">
                  <a16:creationId xmlns:a16="http://schemas.microsoft.com/office/drawing/2014/main" id="{368BD4CE-2CC6-4AF3-B019-7D4FCBF2DBC6}"/>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mc:AlternateContent xmlns:mc="http://schemas.openxmlformats.org/markup-compatibility/2006" xmlns:p14="http://schemas.microsoft.com/office/powerpoint/2010/main">
        <mc:Choice Requires="p14">
          <p:contentPart p14:bwMode="auto" r:id="rId4">
            <p14:nvContentPartPr>
              <p14:cNvPr id="22" name="Encre 21">
                <a:extLst>
                  <a:ext uri="{FF2B5EF4-FFF2-40B4-BE49-F238E27FC236}">
                    <a16:creationId xmlns:a16="http://schemas.microsoft.com/office/drawing/2014/main" id="{8C3AB222-6268-45E4-BFD4-91B4DEB6A4CC}"/>
                  </a:ext>
                </a:extLst>
              </p14:cNvPr>
              <p14:cNvContentPartPr/>
              <p14:nvPr/>
            </p14:nvContentPartPr>
            <p14:xfrm>
              <a:off x="-927600" y="-482840"/>
              <a:ext cx="360" cy="360"/>
            </p14:xfrm>
          </p:contentPart>
        </mc:Choice>
        <mc:Fallback xmlns="">
          <p:pic>
            <p:nvPicPr>
              <p:cNvPr id="22" name="Encre 21">
                <a:extLst>
                  <a:ext uri="{FF2B5EF4-FFF2-40B4-BE49-F238E27FC236}">
                    <a16:creationId xmlns:a16="http://schemas.microsoft.com/office/drawing/2014/main" id="{8C3AB222-6268-45E4-BFD4-91B4DEB6A4CC}"/>
                  </a:ext>
                </a:extLst>
              </p:cNvPr>
              <p:cNvPicPr/>
              <p:nvPr/>
            </p:nvPicPr>
            <p:blipFill>
              <a:blip r:embed="rId5"/>
              <a:stretch>
                <a:fillRect/>
              </a:stretch>
            </p:blipFill>
            <p:spPr>
              <a:xfrm>
                <a:off x="-936600" y="-491840"/>
                <a:ext cx="18000" cy="18000"/>
              </a:xfrm>
              <a:prstGeom prst="rect">
                <a:avLst/>
              </a:prstGeom>
            </p:spPr>
          </p:pic>
        </mc:Fallback>
      </mc:AlternateContent>
      <p:sp>
        <p:nvSpPr>
          <p:cNvPr id="2" name="Rectangle 1">
            <a:extLst>
              <a:ext uri="{FF2B5EF4-FFF2-40B4-BE49-F238E27FC236}">
                <a16:creationId xmlns:a16="http://schemas.microsoft.com/office/drawing/2014/main" id="{B024B6CD-9895-900E-F4E2-C741710A144C}"/>
              </a:ext>
            </a:extLst>
          </p:cNvPr>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88EB04B9-CB45-4070-A248-2548681318DB}"/>
              </a:ext>
            </a:extLst>
          </p:cNvPr>
          <p:cNvSpPr/>
          <p:nvPr/>
        </p:nvSpPr>
        <p:spPr>
          <a:xfrm>
            <a:off x="4233592" y="451853"/>
            <a:ext cx="3724096" cy="646331"/>
          </a:xfrm>
          <a:prstGeom prst="rect">
            <a:avLst/>
          </a:prstGeom>
          <a:noFill/>
        </p:spPr>
        <p:txBody>
          <a:bodyPr wrap="square" lIns="91440" tIns="45720" rIns="91440" bIns="45720">
            <a:spAutoFit/>
          </a:bodyPr>
          <a:lstStyle/>
          <a:p>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INTRODUCTION</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7" name="Espace réservé du contenu 2">
            <a:extLst>
              <a:ext uri="{FF2B5EF4-FFF2-40B4-BE49-F238E27FC236}">
                <a16:creationId xmlns:a16="http://schemas.microsoft.com/office/drawing/2014/main" id="{1047ACD9-21E9-4CB3-BBF7-1AC4B0F5CC57}"/>
              </a:ext>
            </a:extLst>
          </p:cNvPr>
          <p:cNvSpPr>
            <a:spLocks noGrp="1"/>
          </p:cNvSpPr>
          <p:nvPr/>
        </p:nvSpPr>
        <p:spPr>
          <a:xfrm>
            <a:off x="499617" y="2092403"/>
            <a:ext cx="6585993" cy="933503"/>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800" b="0" i="0" dirty="0">
                <a:solidFill>
                  <a:srgbClr val="D5F4FF"/>
                </a:solidFill>
                <a:effectLst/>
                <a:latin typeface="Söhne"/>
              </a:rPr>
              <a:t>Historiquement, le Taquin est un puzzle à glissière composé d'une grille avec des tuiles numérotées et une case vide. Le but du jeu est de déplacer les tuiles pour atteindre un état final déterminé, en faisant glisser les tuiles dans la case vide.</a:t>
            </a:r>
            <a:endParaRPr lang="fr-FR" sz="1800" i="0" u="none" strike="noStrike" dirty="0">
              <a:solidFill>
                <a:srgbClr val="D5F4FF"/>
              </a:solidFill>
              <a:effectLst/>
              <a:latin typeface="Arial" panose="020B0604020202020204" pitchFamily="34" charset="0"/>
            </a:endParaRPr>
          </a:p>
        </p:txBody>
      </p:sp>
      <p:sp>
        <p:nvSpPr>
          <p:cNvPr id="12" name="Espace réservé du contenu 2">
            <a:extLst>
              <a:ext uri="{FF2B5EF4-FFF2-40B4-BE49-F238E27FC236}">
                <a16:creationId xmlns:a16="http://schemas.microsoft.com/office/drawing/2014/main" id="{D35DB83F-554C-4E36-9EE9-A2DC32FC5709}"/>
              </a:ext>
            </a:extLst>
          </p:cNvPr>
          <p:cNvSpPr>
            <a:spLocks noGrp="1"/>
          </p:cNvSpPr>
          <p:nvPr/>
        </p:nvSpPr>
        <p:spPr>
          <a:xfrm>
            <a:off x="488921" y="3912323"/>
            <a:ext cx="6585993" cy="1592195"/>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fr-FR" sz="1800" b="1" dirty="0">
              <a:solidFill>
                <a:schemeClr val="bg1"/>
              </a:solidFill>
              <a:latin typeface="Arial" panose="020B0604020202020204" pitchFamily="34" charset="0"/>
            </a:endParaRPr>
          </a:p>
          <a:p>
            <a:pPr marL="0" indent="0" algn="ctr" rtl="0">
              <a:spcBef>
                <a:spcPts val="0"/>
              </a:spcBef>
              <a:spcAft>
                <a:spcPts val="0"/>
              </a:spcAft>
              <a:buNone/>
            </a:pPr>
            <a:r>
              <a:rPr lang="fr-FR" sz="1800" dirty="0">
                <a:solidFill>
                  <a:srgbClr val="D5F4FF"/>
                </a:solidFill>
                <a:latin typeface="Söhne"/>
              </a:rPr>
              <a:t>Ainsi d</a:t>
            </a:r>
            <a:r>
              <a:rPr lang="fr-FR" sz="1800" b="0" i="0" dirty="0">
                <a:solidFill>
                  <a:srgbClr val="D5F4FF"/>
                </a:solidFill>
                <a:effectLst/>
                <a:latin typeface="Söhne"/>
              </a:rPr>
              <a:t>ans cette présentation, nous allons explorer un programme qui résout le jeu du Taquin en utilisant l'algorithme A*. Je présenterais les différentes parties du code et détaillerais les fonctions utilisées.</a:t>
            </a:r>
            <a:endParaRPr lang="fr-FR" sz="1800" dirty="0">
              <a:solidFill>
                <a:srgbClr val="D5F4FF"/>
              </a:solidFill>
              <a:latin typeface="Arial" panose="020B0604020202020204" pitchFamily="34" charset="0"/>
            </a:endParaRPr>
          </a:p>
        </p:txBody>
      </p:sp>
      <p:pic>
        <p:nvPicPr>
          <p:cNvPr id="1026" name="Picture 2" descr="Classic Number Jigsaw – Applications sur Google Play">
            <a:extLst>
              <a:ext uri="{FF2B5EF4-FFF2-40B4-BE49-F238E27FC236}">
                <a16:creationId xmlns:a16="http://schemas.microsoft.com/office/drawing/2014/main" id="{1C69B594-0CF8-F62D-2111-A2D88D0C39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31637" y="2002011"/>
            <a:ext cx="3491521" cy="3491521"/>
          </a:xfrm>
          <a:prstGeom prst="rect">
            <a:avLst/>
          </a:prstGeom>
          <a:noFill/>
          <a:effectLst>
            <a:glow rad="228600">
              <a:schemeClr val="accent2">
                <a:lumMod val="75000"/>
                <a:alpha val="24000"/>
              </a:schemeClr>
            </a:glow>
            <a:innerShdw blurRad="63500" dist="177800" dir="18900000">
              <a:schemeClr val="accent2">
                <a:lumMod val="50000"/>
                <a:alpha val="50000"/>
              </a:schemeClr>
            </a:innerShdw>
            <a:softEdge rad="101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96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192A141F-23FD-45AD-A866-D3C586F784C0}"/>
              </a:ext>
            </a:extLst>
          </p:cNvPr>
          <p:cNvGrpSpPr/>
          <p:nvPr/>
        </p:nvGrpSpPr>
        <p:grpSpPr>
          <a:xfrm>
            <a:off x="-721" y="0"/>
            <a:ext cx="12192361" cy="6858000"/>
            <a:chOff x="951307" y="1820125"/>
            <a:chExt cx="12192361" cy="6702845"/>
          </a:xfrm>
        </p:grpSpPr>
        <p:sp>
          <p:nvSpPr>
            <p:cNvPr id="15" name="Rectangle 14">
              <a:extLst>
                <a:ext uri="{FF2B5EF4-FFF2-40B4-BE49-F238E27FC236}">
                  <a16:creationId xmlns:a16="http://schemas.microsoft.com/office/drawing/2014/main" id="{CE89D638-F11C-4B24-90CF-006D7A89FA53}"/>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648A5274-42D0-4232-8DFA-A4035958A0C1}"/>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Rectangle 1">
            <a:extLst>
              <a:ext uri="{FF2B5EF4-FFF2-40B4-BE49-F238E27FC236}">
                <a16:creationId xmlns:a16="http://schemas.microsoft.com/office/drawing/2014/main" id="{1C4B9782-864D-C62E-D694-E096D291D0CC}"/>
              </a:ext>
            </a:extLst>
          </p:cNvPr>
          <p:cNvSpPr>
            <a:spLocks noGrp="1" noRot="1" noMove="1" noResize="1" noEditPoints="1" noAdjustHandles="1" noChangeArrowheads="1" noChangeShapeType="1"/>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space réservé du contenu 2">
            <a:extLst>
              <a:ext uri="{FF2B5EF4-FFF2-40B4-BE49-F238E27FC236}">
                <a16:creationId xmlns:a16="http://schemas.microsoft.com/office/drawing/2014/main" id="{3F77B2B4-F91E-4BE3-ABFB-8A05633CED2D}"/>
              </a:ext>
            </a:extLst>
          </p:cNvPr>
          <p:cNvSpPr>
            <a:spLocks noGrp="1"/>
          </p:cNvSpPr>
          <p:nvPr/>
        </p:nvSpPr>
        <p:spPr>
          <a:xfrm>
            <a:off x="596184" y="1870063"/>
            <a:ext cx="7209210" cy="2197112"/>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fr-FR" sz="1400" b="1" i="0" dirty="0" err="1">
                <a:solidFill>
                  <a:srgbClr val="FF0000"/>
                </a:solidFill>
                <a:effectLst/>
                <a:latin typeface="Söhne"/>
              </a:rPr>
              <a:t>heapq</a:t>
            </a:r>
            <a:r>
              <a:rPr lang="fr-FR" sz="1400" b="1" i="0" dirty="0">
                <a:solidFill>
                  <a:srgbClr val="FF0000"/>
                </a:solidFill>
                <a:effectLst/>
                <a:latin typeface="Söhne"/>
              </a:rPr>
              <a:t> : </a:t>
            </a:r>
            <a:r>
              <a:rPr lang="fr-FR" sz="1400" dirty="0">
                <a:solidFill>
                  <a:srgbClr val="D5F4FF"/>
                </a:solidFill>
                <a:latin typeface="Söhne"/>
              </a:rPr>
              <a:t>P</a:t>
            </a:r>
            <a:r>
              <a:rPr lang="fr-FR" sz="1400" b="0" i="0" dirty="0">
                <a:solidFill>
                  <a:srgbClr val="D5F4FF"/>
                </a:solidFill>
                <a:effectLst/>
                <a:latin typeface="Söhne"/>
              </a:rPr>
              <a:t>our utiliser une file de priorité, permettant de gérer efficacement les états à explorer.</a:t>
            </a:r>
          </a:p>
          <a:p>
            <a:pPr algn="l">
              <a:buFont typeface="Arial" panose="020B0604020202020204" pitchFamily="34" charset="0"/>
              <a:buChar char="•"/>
            </a:pPr>
            <a:r>
              <a:rPr lang="fr-FR" sz="1400" b="1" i="0" dirty="0" err="1">
                <a:solidFill>
                  <a:srgbClr val="FF0000"/>
                </a:solidFill>
                <a:effectLst/>
                <a:latin typeface="Söhne"/>
              </a:rPr>
              <a:t>deque</a:t>
            </a:r>
            <a:r>
              <a:rPr lang="fr-FR" sz="1400" b="1" i="0" dirty="0">
                <a:solidFill>
                  <a:srgbClr val="FF0000"/>
                </a:solidFill>
                <a:effectLst/>
                <a:latin typeface="Söhne"/>
              </a:rPr>
              <a:t> : </a:t>
            </a:r>
            <a:r>
              <a:rPr lang="fr-FR" sz="1400" dirty="0">
                <a:solidFill>
                  <a:srgbClr val="D5F4FF"/>
                </a:solidFill>
                <a:latin typeface="Söhne"/>
              </a:rPr>
              <a:t>P</a:t>
            </a:r>
            <a:r>
              <a:rPr lang="fr-FR" sz="1400" b="0" i="0" dirty="0">
                <a:solidFill>
                  <a:srgbClr val="D5F4FF"/>
                </a:solidFill>
                <a:effectLst/>
                <a:latin typeface="Söhne"/>
              </a:rPr>
              <a:t>our utiliser une liste doublement chaînée, utile pour retrouver le chemin de la solution.</a:t>
            </a:r>
          </a:p>
          <a:p>
            <a:pPr algn="l">
              <a:buFont typeface="Arial" panose="020B0604020202020204" pitchFamily="34" charset="0"/>
              <a:buChar char="•"/>
            </a:pPr>
            <a:r>
              <a:rPr lang="fr-FR" sz="1400" b="1" i="0" dirty="0">
                <a:solidFill>
                  <a:srgbClr val="FF0000"/>
                </a:solidFill>
                <a:effectLst/>
                <a:latin typeface="Söhne"/>
              </a:rPr>
              <a:t>time : </a:t>
            </a:r>
            <a:r>
              <a:rPr lang="fr-FR" sz="1400" dirty="0">
                <a:solidFill>
                  <a:srgbClr val="D5F4FF"/>
                </a:solidFill>
                <a:latin typeface="Söhne"/>
              </a:rPr>
              <a:t>P</a:t>
            </a:r>
            <a:r>
              <a:rPr lang="fr-FR" sz="1400" b="0" i="0" dirty="0">
                <a:solidFill>
                  <a:srgbClr val="D5F4FF"/>
                </a:solidFill>
                <a:effectLst/>
                <a:latin typeface="Söhne"/>
              </a:rPr>
              <a:t>our mesurer le temps d'exécution du programme et analyser la performance de l'algorithme.</a:t>
            </a:r>
          </a:p>
          <a:p>
            <a:pPr algn="l">
              <a:buFont typeface="Arial" panose="020B0604020202020204" pitchFamily="34" charset="0"/>
              <a:buChar char="•"/>
            </a:pPr>
            <a:r>
              <a:rPr lang="fr-FR" sz="1400" b="1" i="0" dirty="0">
                <a:solidFill>
                  <a:srgbClr val="FF0000"/>
                </a:solidFill>
                <a:effectLst/>
                <a:latin typeface="Söhne"/>
              </a:rPr>
              <a:t>os : </a:t>
            </a:r>
            <a:r>
              <a:rPr lang="fr-FR" sz="1400" dirty="0">
                <a:solidFill>
                  <a:srgbClr val="D5F4FF"/>
                </a:solidFill>
                <a:latin typeface="Söhne"/>
              </a:rPr>
              <a:t>P</a:t>
            </a:r>
            <a:r>
              <a:rPr lang="fr-FR" sz="1400" b="0" i="0" dirty="0">
                <a:solidFill>
                  <a:srgbClr val="D5F4FF"/>
                </a:solidFill>
                <a:effectLst/>
                <a:latin typeface="Söhne"/>
              </a:rPr>
              <a:t>our mesurer le temps CPU, offrant une autre mesure de performance.</a:t>
            </a:r>
          </a:p>
          <a:p>
            <a:pPr algn="l">
              <a:buFont typeface="Arial" panose="020B0604020202020204" pitchFamily="34" charset="0"/>
              <a:buChar char="•"/>
            </a:pPr>
            <a:r>
              <a:rPr lang="fr-FR" sz="1400" b="1" i="0" dirty="0" err="1">
                <a:solidFill>
                  <a:srgbClr val="FF0000"/>
                </a:solidFill>
                <a:effectLst/>
                <a:latin typeface="Söhne"/>
              </a:rPr>
              <a:t>random</a:t>
            </a:r>
            <a:r>
              <a:rPr lang="fr-FR" sz="1400" b="1" i="0" dirty="0">
                <a:solidFill>
                  <a:srgbClr val="FF0000"/>
                </a:solidFill>
                <a:effectLst/>
                <a:latin typeface="Söhne"/>
              </a:rPr>
              <a:t> : </a:t>
            </a:r>
            <a:r>
              <a:rPr lang="fr-FR" sz="1400" b="1" i="0" dirty="0">
                <a:solidFill>
                  <a:srgbClr val="D5F4FF"/>
                </a:solidFill>
                <a:effectLst/>
                <a:latin typeface="Söhne"/>
              </a:rPr>
              <a:t>P</a:t>
            </a:r>
            <a:r>
              <a:rPr lang="fr-FR" sz="1400" b="0" i="0" dirty="0">
                <a:solidFill>
                  <a:srgbClr val="D5F4FF"/>
                </a:solidFill>
                <a:effectLst/>
                <a:latin typeface="Söhne"/>
              </a:rPr>
              <a:t>our mélanger les éléments d'une liste lors de la génération d'états aléatoires.</a:t>
            </a:r>
          </a:p>
        </p:txBody>
      </p:sp>
      <p:sp>
        <p:nvSpPr>
          <p:cNvPr id="6" name="Rectangle 5">
            <a:extLst>
              <a:ext uri="{FF2B5EF4-FFF2-40B4-BE49-F238E27FC236}">
                <a16:creationId xmlns:a16="http://schemas.microsoft.com/office/drawing/2014/main" id="{FEFBB38A-CAA3-4CE4-AB97-910A6076A6F2}"/>
              </a:ext>
            </a:extLst>
          </p:cNvPr>
          <p:cNvSpPr/>
          <p:nvPr/>
        </p:nvSpPr>
        <p:spPr>
          <a:xfrm>
            <a:off x="3378317" y="474261"/>
            <a:ext cx="5433923" cy="646331"/>
          </a:xfrm>
          <a:prstGeom prst="rect">
            <a:avLst/>
          </a:prstGeom>
          <a:noFill/>
        </p:spPr>
        <p:txBody>
          <a:bodyPr wrap="none" lIns="91440" tIns="45720" rIns="91440" bIns="45720">
            <a:spAutoFit/>
          </a:bodyPr>
          <a:lstStyle/>
          <a:p>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Module et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Class</a:t>
            </a:r>
            <a:r>
              <a:rPr lang="es-ES" sz="3600" b="1" i="0"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 </a:t>
            </a:r>
            <a:r>
              <a:rPr lang="es-ES" sz="3600" b="1" i="0"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Taquin</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sp>
        <p:nvSpPr>
          <p:cNvPr id="4" name="Espace réservé du contenu 2">
            <a:extLst>
              <a:ext uri="{FF2B5EF4-FFF2-40B4-BE49-F238E27FC236}">
                <a16:creationId xmlns:a16="http://schemas.microsoft.com/office/drawing/2014/main" id="{E40D944B-F918-ECC9-61A6-4E869F12666F}"/>
              </a:ext>
            </a:extLst>
          </p:cNvPr>
          <p:cNvSpPr>
            <a:spLocks noGrp="1"/>
          </p:cNvSpPr>
          <p:nvPr/>
        </p:nvSpPr>
        <p:spPr>
          <a:xfrm>
            <a:off x="862884" y="4466048"/>
            <a:ext cx="10605216" cy="2374238"/>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fr-FR" sz="1400" b="1" i="0" dirty="0">
                <a:solidFill>
                  <a:srgbClr val="FF0000"/>
                </a:solidFill>
                <a:effectLst/>
                <a:latin typeface="Söhne"/>
              </a:rPr>
              <a:t>Initialisation : </a:t>
            </a:r>
            <a:r>
              <a:rPr lang="fr-FR" sz="1400" b="0" i="0" dirty="0">
                <a:solidFill>
                  <a:srgbClr val="D5F4FF"/>
                </a:solidFill>
                <a:effectLst/>
                <a:latin typeface="Söhne"/>
              </a:rPr>
              <a:t>Création d'un objet Taquin avec l'état actuel (sous forme de liste), le parent, le mouvement réalisé pour atteindre cet état et le coût associé.</a:t>
            </a:r>
          </a:p>
          <a:p>
            <a:pPr algn="l">
              <a:buFont typeface="Arial" panose="020B0604020202020204" pitchFamily="34" charset="0"/>
              <a:buChar char="•"/>
            </a:pPr>
            <a:r>
              <a:rPr lang="fr-FR" sz="1400" b="1" i="0" dirty="0" err="1">
                <a:solidFill>
                  <a:srgbClr val="FF0000"/>
                </a:solidFill>
                <a:effectLst/>
                <a:latin typeface="Söhne"/>
              </a:rPr>
              <a:t>get_neighbors</a:t>
            </a:r>
            <a:r>
              <a:rPr lang="fr-FR" sz="1400" b="1" i="0" dirty="0">
                <a:solidFill>
                  <a:srgbClr val="FF0000"/>
                </a:solidFill>
                <a:effectLst/>
                <a:latin typeface="Söhne"/>
              </a:rPr>
              <a:t>() : </a:t>
            </a:r>
            <a:r>
              <a:rPr lang="fr-FR" sz="1400" b="0" i="0" dirty="0">
                <a:solidFill>
                  <a:srgbClr val="D5F4FF"/>
                </a:solidFill>
                <a:effectLst/>
                <a:latin typeface="Söhne"/>
              </a:rPr>
              <a:t>Récupération des voisins possibles de l'état actuel en tenant compte des mouvements autorisés dans le Taquin.</a:t>
            </a:r>
          </a:p>
          <a:p>
            <a:pPr algn="l">
              <a:buFont typeface="Arial" panose="020B0604020202020204" pitchFamily="34" charset="0"/>
              <a:buChar char="•"/>
            </a:pPr>
            <a:r>
              <a:rPr lang="fr-FR" sz="1400" b="1" i="0" dirty="0" err="1">
                <a:solidFill>
                  <a:srgbClr val="FF0000"/>
                </a:solidFill>
                <a:effectLst/>
                <a:latin typeface="Söhne"/>
              </a:rPr>
              <a:t>get_distance</a:t>
            </a:r>
            <a:r>
              <a:rPr lang="fr-FR" sz="1400" b="1" i="0" dirty="0">
                <a:solidFill>
                  <a:srgbClr val="FF0000"/>
                </a:solidFill>
                <a:effectLst/>
                <a:latin typeface="Söhne"/>
              </a:rPr>
              <a:t>() : </a:t>
            </a:r>
            <a:r>
              <a:rPr lang="fr-FR" sz="1400" b="0" i="0" dirty="0">
                <a:solidFill>
                  <a:srgbClr val="D5F4FF"/>
                </a:solidFill>
                <a:effectLst/>
                <a:latin typeface="Söhne"/>
              </a:rPr>
              <a:t>Calcul de la distance de Manhattan entre deux cases, utilisée pour l'heuristique.</a:t>
            </a:r>
          </a:p>
          <a:p>
            <a:pPr algn="l">
              <a:buFont typeface="Arial" panose="020B0604020202020204" pitchFamily="34" charset="0"/>
              <a:buChar char="•"/>
            </a:pPr>
            <a:r>
              <a:rPr lang="fr-FR" sz="1400" b="1" i="0" dirty="0">
                <a:solidFill>
                  <a:srgbClr val="FF0000"/>
                </a:solidFill>
                <a:effectLst/>
                <a:latin typeface="Söhne"/>
              </a:rPr>
              <a:t>h() : </a:t>
            </a:r>
            <a:r>
              <a:rPr lang="fr-FR" sz="1400" b="0" i="0" dirty="0">
                <a:solidFill>
                  <a:srgbClr val="D5F4FF"/>
                </a:solidFill>
                <a:effectLst/>
                <a:latin typeface="Söhne"/>
              </a:rPr>
              <a:t>Calcul de la distance heuristique en fonction d'une pondération, pour guider l'algorithme A* dans la recherche de la solution.</a:t>
            </a:r>
          </a:p>
          <a:p>
            <a:pPr algn="l">
              <a:buFont typeface="Arial" panose="020B0604020202020204" pitchFamily="34" charset="0"/>
              <a:buChar char="•"/>
            </a:pPr>
            <a:r>
              <a:rPr lang="fr-FR" sz="1400" i="0" dirty="0" err="1">
                <a:solidFill>
                  <a:srgbClr val="FF0000"/>
                </a:solidFill>
                <a:effectLst/>
                <a:latin typeface="Söhne"/>
              </a:rPr>
              <a:t>lt</a:t>
            </a:r>
            <a:r>
              <a:rPr lang="fr-FR" sz="1400" i="0" dirty="0">
                <a:solidFill>
                  <a:srgbClr val="FF0000"/>
                </a:solidFill>
                <a:effectLst/>
                <a:latin typeface="Söhne"/>
              </a:rPr>
              <a:t>() : </a:t>
            </a:r>
            <a:r>
              <a:rPr lang="fr-FR" sz="1400" b="0" i="0" dirty="0">
                <a:solidFill>
                  <a:srgbClr val="D5F4FF"/>
                </a:solidFill>
                <a:effectLst/>
                <a:latin typeface="Söhne"/>
              </a:rPr>
              <a:t>Comparaison entre deux états du Taquin en se basant sur l'ordre lexicographique, utile pour la file de priorité.</a:t>
            </a:r>
          </a:p>
        </p:txBody>
      </p:sp>
      <p:pic>
        <p:nvPicPr>
          <p:cNvPr id="8" name="Image 7">
            <a:extLst>
              <a:ext uri="{FF2B5EF4-FFF2-40B4-BE49-F238E27FC236}">
                <a16:creationId xmlns:a16="http://schemas.microsoft.com/office/drawing/2014/main" id="{96E671CE-4086-B94A-1467-D71AE1AC830D}"/>
              </a:ext>
            </a:extLst>
          </p:cNvPr>
          <p:cNvPicPr>
            <a:picLocks noChangeAspect="1"/>
          </p:cNvPicPr>
          <p:nvPr/>
        </p:nvPicPr>
        <p:blipFill>
          <a:blip r:embed="rId4"/>
          <a:stretch>
            <a:fillRect/>
          </a:stretch>
        </p:blipFill>
        <p:spPr>
          <a:xfrm>
            <a:off x="7204791" y="2142115"/>
            <a:ext cx="4391025" cy="1228725"/>
          </a:xfrm>
          <a:prstGeom prst="rect">
            <a:avLst/>
          </a:prstGeom>
          <a:ln>
            <a:solidFill>
              <a:schemeClr val="bg1"/>
            </a:solidFill>
          </a:ln>
          <a:effectLst>
            <a:glow rad="114300">
              <a:srgbClr val="D5F4FF">
                <a:alpha val="19000"/>
              </a:srgbClr>
            </a:glow>
            <a:outerShdw blurRad="292100" dist="139700" dir="2700000" algn="tl" rotWithShape="0">
              <a:srgbClr val="333333">
                <a:alpha val="65000"/>
              </a:srgbClr>
            </a:outerShdw>
            <a:reflection stA="90000" endPos="65000" dist="50800" dir="5400000" sy="-100000" algn="bl" rotWithShape="0"/>
          </a:effectLst>
          <a:scene3d>
            <a:camera prst="perspectiveHeroicExtremeLeftFacing"/>
            <a:lightRig rig="threePt" dir="t"/>
          </a:scene3d>
        </p:spPr>
      </p:pic>
    </p:spTree>
    <p:extLst>
      <p:ext uri="{BB962C8B-B14F-4D97-AF65-F5344CB8AC3E}">
        <p14:creationId xmlns:p14="http://schemas.microsoft.com/office/powerpoint/2010/main" val="141380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9F0F9BE6-344B-46CA-ABE6-CCC2DE00E4C1}"/>
              </a:ext>
            </a:extLst>
          </p:cNvPr>
          <p:cNvGrpSpPr/>
          <p:nvPr/>
        </p:nvGrpSpPr>
        <p:grpSpPr>
          <a:xfrm>
            <a:off x="-361" y="0"/>
            <a:ext cx="12192361" cy="6858000"/>
            <a:chOff x="951307" y="1820125"/>
            <a:chExt cx="12192361" cy="6702845"/>
          </a:xfrm>
        </p:grpSpPr>
        <p:sp>
          <p:nvSpPr>
            <p:cNvPr id="12" name="Rectangle 11">
              <a:extLst>
                <a:ext uri="{FF2B5EF4-FFF2-40B4-BE49-F238E27FC236}">
                  <a16:creationId xmlns:a16="http://schemas.microsoft.com/office/drawing/2014/main" id="{1784583C-6EF1-43A1-9450-EE088FD69C23}"/>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DB356FAF-46D0-49F0-B358-1C7A70B57A8D}"/>
                </a:ext>
              </a:extLst>
            </p:cNvPr>
            <p:cNvSpPr/>
            <p:nvPr/>
          </p:nvSpPr>
          <p:spPr>
            <a:xfrm>
              <a:off x="951308" y="1820125"/>
              <a:ext cx="12192360" cy="6702845"/>
            </a:xfrm>
            <a:prstGeom prst="rect">
              <a:avLst/>
            </a:prstGeom>
            <a:gradFill flip="none" rotWithShape="1">
              <a:gsLst>
                <a:gs pos="0">
                  <a:schemeClr val="tx1">
                    <a:lumMod val="95000"/>
                    <a:lumOff val="5000"/>
                    <a:alpha val="0"/>
                  </a:schemeClr>
                </a:gs>
                <a:gs pos="52000">
                  <a:schemeClr val="tx1">
                    <a:alpha val="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 name="Rectangle 2">
            <a:extLst>
              <a:ext uri="{FF2B5EF4-FFF2-40B4-BE49-F238E27FC236}">
                <a16:creationId xmlns:a16="http://schemas.microsoft.com/office/drawing/2014/main" id="{5BDA428D-8028-E589-554E-C51F3314FF9A}"/>
              </a:ext>
            </a:extLst>
          </p:cNvPr>
          <p:cNvSpPr>
            <a:spLocks noGrp="1" noRot="1" noMove="1" noResize="1" noEditPoints="1" noAdjustHandles="1" noChangeArrowheads="1" noChangeShapeType="1"/>
          </p:cNvSpPr>
          <p:nvPr/>
        </p:nvSpPr>
        <p:spPr>
          <a:xfrm>
            <a:off x="-9207" y="0"/>
            <a:ext cx="1219236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088C12CA-C7AF-42F5-B39D-4BEF5D2E909C}"/>
              </a:ext>
            </a:extLst>
          </p:cNvPr>
          <p:cNvSpPr/>
          <p:nvPr/>
        </p:nvSpPr>
        <p:spPr>
          <a:xfrm>
            <a:off x="3545389" y="296260"/>
            <a:ext cx="5100499" cy="646331"/>
          </a:xfrm>
          <a:prstGeom prst="rect">
            <a:avLst/>
          </a:prstGeom>
          <a:noFill/>
        </p:spPr>
        <p:txBody>
          <a:bodyPr wrap="none" lIns="91440" tIns="45720" rIns="91440" bIns="45720">
            <a:spAutoFit/>
          </a:bodyPr>
          <a:lstStyle/>
          <a:p>
            <a:r>
              <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Fonction Solve Taquin</a:t>
            </a:r>
          </a:p>
        </p:txBody>
      </p:sp>
      <p:sp>
        <p:nvSpPr>
          <p:cNvPr id="4" name="Espace réservé du contenu 2">
            <a:extLst>
              <a:ext uri="{FF2B5EF4-FFF2-40B4-BE49-F238E27FC236}">
                <a16:creationId xmlns:a16="http://schemas.microsoft.com/office/drawing/2014/main" id="{5871C52F-CB78-A7E8-EE4C-615BE04E6489}"/>
              </a:ext>
            </a:extLst>
          </p:cNvPr>
          <p:cNvSpPr>
            <a:spLocks noGrp="1"/>
          </p:cNvSpPr>
          <p:nvPr/>
        </p:nvSpPr>
        <p:spPr>
          <a:xfrm>
            <a:off x="473522" y="2136208"/>
            <a:ext cx="4385998" cy="4132546"/>
          </a:xfrm>
          <a:prstGeom prst="rect">
            <a:avLst/>
          </a:prstGeom>
          <a:effectLst>
            <a:glow rad="25400">
              <a:srgbClr val="080808"/>
            </a:glow>
            <a:outerShdw blurRad="101600" dist="50800" dir="5400000" algn="ctr" rotWithShape="0">
              <a:srgbClr val="000000"/>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Char char="•"/>
            </a:pPr>
            <a:r>
              <a:rPr lang="fr-FR" sz="1400" b="1" i="0" dirty="0" err="1">
                <a:solidFill>
                  <a:srgbClr val="FF0000"/>
                </a:solidFill>
                <a:effectLst/>
                <a:latin typeface="Söhne"/>
              </a:rPr>
              <a:t>generate_random_state</a:t>
            </a:r>
            <a:r>
              <a:rPr lang="fr-FR" sz="1400" b="1" i="0" dirty="0">
                <a:solidFill>
                  <a:srgbClr val="FF0000"/>
                </a:solidFill>
                <a:effectLst/>
                <a:latin typeface="Söhne"/>
              </a:rPr>
              <a:t>() : </a:t>
            </a:r>
            <a:r>
              <a:rPr lang="fr-FR" sz="1400" b="0" i="0" dirty="0">
                <a:solidFill>
                  <a:srgbClr val="D5F4FF"/>
                </a:solidFill>
                <a:effectLst/>
                <a:latin typeface="Söhne"/>
              </a:rPr>
              <a:t>Génère un état aléatoire du Taquin en mélangeant les éléments d'une liste.</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1" i="0" dirty="0" err="1">
                <a:solidFill>
                  <a:srgbClr val="FF0000"/>
                </a:solidFill>
                <a:effectLst/>
                <a:latin typeface="Söhne"/>
              </a:rPr>
              <a:t>is_valid_state</a:t>
            </a:r>
            <a:r>
              <a:rPr lang="fr-FR" sz="1400" b="1" i="0" dirty="0">
                <a:solidFill>
                  <a:srgbClr val="FF0000"/>
                </a:solidFill>
                <a:effectLst/>
                <a:latin typeface="Söhne"/>
              </a:rPr>
              <a:t>() : </a:t>
            </a:r>
            <a:r>
              <a:rPr lang="fr-FR" sz="1400" b="0" i="0" dirty="0">
                <a:solidFill>
                  <a:srgbClr val="D5F4FF"/>
                </a:solidFill>
                <a:effectLst/>
                <a:latin typeface="Söhne"/>
              </a:rPr>
              <a:t>Vérifie si un état du Taquin est valide (solvable) en se basant sur le nombre d'inversions de tuiles.</a:t>
            </a:r>
          </a:p>
          <a:p>
            <a:pPr marL="0" indent="0" algn="ctr">
              <a:buNone/>
            </a:pPr>
            <a:endParaRPr lang="fr-FR" sz="1400" b="0" i="0" dirty="0">
              <a:solidFill>
                <a:srgbClr val="D5F4FF"/>
              </a:solidFill>
              <a:effectLst/>
              <a:latin typeface="Söhne"/>
            </a:endParaRPr>
          </a:p>
          <a:p>
            <a:pPr algn="ctr">
              <a:buFont typeface="Arial" panose="020B0604020202020204" pitchFamily="34" charset="0"/>
              <a:buChar char="•"/>
            </a:pPr>
            <a:r>
              <a:rPr lang="fr-FR" sz="1400" b="1" i="0" dirty="0" err="1">
                <a:solidFill>
                  <a:srgbClr val="FF0000"/>
                </a:solidFill>
                <a:effectLst/>
                <a:latin typeface="Söhne"/>
              </a:rPr>
              <a:t>generate_states</a:t>
            </a:r>
            <a:r>
              <a:rPr lang="fr-FR" sz="1400" b="1" i="0" dirty="0">
                <a:solidFill>
                  <a:srgbClr val="FF0000"/>
                </a:solidFill>
                <a:effectLst/>
                <a:latin typeface="Söhne"/>
              </a:rPr>
              <a:t>() : </a:t>
            </a:r>
            <a:r>
              <a:rPr lang="fr-FR" sz="1400" b="0" i="0" dirty="0">
                <a:solidFill>
                  <a:srgbClr val="D5F4FF"/>
                </a:solidFill>
                <a:effectLst/>
                <a:latin typeface="Söhne"/>
              </a:rPr>
              <a:t>Génère des états initiaux et finaux valides pour le Taquin en fonction de la taille demandée.</a:t>
            </a:r>
          </a:p>
        </p:txBody>
      </p:sp>
      <p:pic>
        <p:nvPicPr>
          <p:cNvPr id="5" name="Image 4">
            <a:extLst>
              <a:ext uri="{FF2B5EF4-FFF2-40B4-BE49-F238E27FC236}">
                <a16:creationId xmlns:a16="http://schemas.microsoft.com/office/drawing/2014/main" id="{7FE4B278-B628-7452-2A6E-AFC2ED04CB33}"/>
              </a:ext>
            </a:extLst>
          </p:cNvPr>
          <p:cNvPicPr>
            <a:picLocks noChangeAspect="1"/>
          </p:cNvPicPr>
          <p:nvPr/>
        </p:nvPicPr>
        <p:blipFill>
          <a:blip r:embed="rId4"/>
          <a:stretch>
            <a:fillRect/>
          </a:stretch>
        </p:blipFill>
        <p:spPr>
          <a:xfrm>
            <a:off x="5076541" y="1638952"/>
            <a:ext cx="6733125" cy="3580096"/>
          </a:xfrm>
          <a:prstGeom prst="rect">
            <a:avLst/>
          </a:prstGeom>
          <a:ln w="12700">
            <a:solidFill>
              <a:schemeClr val="bg1">
                <a:alpha val="68000"/>
              </a:schemeClr>
            </a:solidFill>
          </a:ln>
          <a:effectLst>
            <a:glow rad="254000">
              <a:srgbClr val="D5F4FF">
                <a:alpha val="17000"/>
              </a:srgbClr>
            </a:glow>
            <a:reflection blurRad="76200" stA="65000" endPos="29000" dist="431800" dir="5400000" sy="-100000" algn="bl" rotWithShape="0"/>
          </a:effectLst>
        </p:spPr>
      </p:pic>
    </p:spTree>
    <p:extLst>
      <p:ext uri="{BB962C8B-B14F-4D97-AF65-F5344CB8AC3E}">
        <p14:creationId xmlns:p14="http://schemas.microsoft.com/office/powerpoint/2010/main" val="288379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AB2345F7-2570-4CED-BE87-6F60AC76CA1B}"/>
              </a:ext>
            </a:extLst>
          </p:cNvPr>
          <p:cNvGrpSpPr/>
          <p:nvPr/>
        </p:nvGrpSpPr>
        <p:grpSpPr>
          <a:xfrm>
            <a:off x="-721" y="-359"/>
            <a:ext cx="12192361" cy="6858000"/>
            <a:chOff x="951307" y="1820125"/>
            <a:chExt cx="12192361" cy="6702845"/>
          </a:xfrm>
        </p:grpSpPr>
        <p:sp>
          <p:nvSpPr>
            <p:cNvPr id="14" name="Rectangle 13">
              <a:extLst>
                <a:ext uri="{FF2B5EF4-FFF2-40B4-BE49-F238E27FC236}">
                  <a16:creationId xmlns:a16="http://schemas.microsoft.com/office/drawing/2014/main" id="{C811E42E-7DF1-423B-8A74-A027581B5FB9}"/>
                </a:ext>
              </a:extLst>
            </p:cNvPr>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75481A84-6DB7-4A6A-8287-320E623D3F8F}"/>
                </a:ext>
              </a:extLst>
            </p:cNvPr>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Rectangle 6">
            <a:extLst>
              <a:ext uri="{FF2B5EF4-FFF2-40B4-BE49-F238E27FC236}">
                <a16:creationId xmlns:a16="http://schemas.microsoft.com/office/drawing/2014/main" id="{4F5196AC-60A4-3BD7-76C3-1E0D37557F4A}"/>
              </a:ext>
            </a:extLst>
          </p:cNvPr>
          <p:cNvSpPr/>
          <p:nvPr/>
        </p:nvSpPr>
        <p:spPr>
          <a:xfrm>
            <a:off x="2108610" y="356954"/>
            <a:ext cx="7973337"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Site Web</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10" name="Image 9">
            <a:extLst>
              <a:ext uri="{FF2B5EF4-FFF2-40B4-BE49-F238E27FC236}">
                <a16:creationId xmlns:a16="http://schemas.microsoft.com/office/drawing/2014/main" id="{42D51F30-18B5-9A53-5CBF-A7519F518362}"/>
              </a:ext>
            </a:extLst>
          </p:cNvPr>
          <p:cNvPicPr>
            <a:picLocks noChangeAspect="1"/>
          </p:cNvPicPr>
          <p:nvPr/>
        </p:nvPicPr>
        <p:blipFill>
          <a:blip r:embed="rId4"/>
          <a:stretch>
            <a:fillRect/>
          </a:stretch>
        </p:blipFill>
        <p:spPr>
          <a:xfrm>
            <a:off x="2596896" y="1804784"/>
            <a:ext cx="6717065" cy="4458856"/>
          </a:xfrm>
          <a:prstGeom prst="rect">
            <a:avLst/>
          </a:prstGeom>
        </p:spPr>
      </p:pic>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3D0F2D3A-A42C-4B51-9572-75C8FBC61891}"/>
              </a:ext>
            </a:extLst>
          </p:cNvPr>
          <p:cNvGrpSpPr/>
          <p:nvPr/>
        </p:nvGrpSpPr>
        <p:grpSpPr>
          <a:xfrm>
            <a:off x="-360" y="-359"/>
            <a:ext cx="12192361" cy="6858000"/>
            <a:chOff x="951307" y="1820125"/>
            <a:chExt cx="12192361" cy="6702845"/>
          </a:xfrm>
          <a:gradFill>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gradFill>
        </p:grpSpPr>
        <p:sp>
          <p:nvSpPr>
            <p:cNvPr id="10" name="Rectangle 9">
              <a:extLst>
                <a:ext uri="{FF2B5EF4-FFF2-40B4-BE49-F238E27FC236}">
                  <a16:creationId xmlns:a16="http://schemas.microsoft.com/office/drawing/2014/main" id="{08E615FB-F209-40C8-8C7B-40B08D889229}"/>
                </a:ext>
              </a:extLst>
            </p:cNvPr>
            <p:cNvSpPr/>
            <p:nvPr/>
          </p:nvSpPr>
          <p:spPr>
            <a:xfrm>
              <a:off x="951307" y="1820125"/>
              <a:ext cx="12192000" cy="67028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A2FA25B0-C04C-4E39-B781-3D41A7C3A45C}"/>
                </a:ext>
              </a:extLst>
            </p:cNvPr>
            <p:cNvSpPr/>
            <p:nvPr/>
          </p:nvSpPr>
          <p:spPr>
            <a:xfrm>
              <a:off x="951308" y="1820125"/>
              <a:ext cx="12192360" cy="67028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5" name="Groupe 4">
            <a:extLst>
              <a:ext uri="{FF2B5EF4-FFF2-40B4-BE49-F238E27FC236}">
                <a16:creationId xmlns:a16="http://schemas.microsoft.com/office/drawing/2014/main" id="{6A867E10-79BA-1EA3-6C4D-9A25659E3650}"/>
              </a:ext>
            </a:extLst>
          </p:cNvPr>
          <p:cNvGrpSpPr>
            <a:grpSpLocks noGrp="1" noUngrp="1" noRot="1" noMove="1" noResize="1"/>
          </p:cNvGrpSpPr>
          <p:nvPr/>
        </p:nvGrpSpPr>
        <p:grpSpPr>
          <a:xfrm>
            <a:off x="-721" y="-359"/>
            <a:ext cx="12192361" cy="6858000"/>
            <a:chOff x="951307" y="1820125"/>
            <a:chExt cx="12192361" cy="6702845"/>
          </a:xfrm>
        </p:grpSpPr>
        <p:sp>
          <p:nvSpPr>
            <p:cNvPr id="6" name="Rectangle 5">
              <a:extLst>
                <a:ext uri="{FF2B5EF4-FFF2-40B4-BE49-F238E27FC236}">
                  <a16:creationId xmlns:a16="http://schemas.microsoft.com/office/drawing/2014/main" id="{DF1BD795-D770-ADB2-B19E-7371FFF4F183}"/>
                </a:ext>
              </a:extLst>
            </p:cNvPr>
            <p:cNvSpPr>
              <a:spLocks noGrp="1" noRot="1" noMove="1" noResize="1" noEditPoints="1" noAdjustHandles="1" noChangeArrowheads="1" noChangeShapeType="1"/>
            </p:cNvSpPr>
            <p:nvPr/>
          </p:nvSpPr>
          <p:spPr>
            <a:xfrm>
              <a:off x="951307" y="1820125"/>
              <a:ext cx="12192000" cy="6702845"/>
            </a:xfrm>
            <a:prstGeom prst="rect">
              <a:avLst/>
            </a:prstGeom>
            <a:gradFill flip="none" rotWithShape="1">
              <a:gsLst>
                <a:gs pos="0">
                  <a:schemeClr val="tx1">
                    <a:lumMod val="95000"/>
                    <a:lumOff val="5000"/>
                    <a:alpha val="12000"/>
                  </a:schemeClr>
                </a:gs>
                <a:gs pos="50000">
                  <a:schemeClr val="tx1">
                    <a:alpha val="34000"/>
                  </a:schemeClr>
                </a:gs>
                <a:gs pos="100000">
                  <a:srgbClr val="2C0058"/>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A7818D73-8AA8-E019-48DF-D3538F122859}"/>
                </a:ext>
              </a:extLst>
            </p:cNvPr>
            <p:cNvSpPr>
              <a:spLocks noGrp="1" noRot="1" noMove="1" noResize="1" noEditPoints="1" noAdjustHandles="1" noChangeArrowheads="1" noChangeShapeType="1"/>
            </p:cNvSpPr>
            <p:nvPr/>
          </p:nvSpPr>
          <p:spPr>
            <a:xfrm>
              <a:off x="951308" y="1820125"/>
              <a:ext cx="12192360" cy="6702845"/>
            </a:xfrm>
            <a:prstGeom prst="rect">
              <a:avLst/>
            </a:prstGeom>
            <a:gradFill flip="none" rotWithShape="1">
              <a:gsLst>
                <a:gs pos="49000">
                  <a:srgbClr val="010101">
                    <a:alpha val="60000"/>
                  </a:srgbClr>
                </a:gs>
                <a:gs pos="0">
                  <a:schemeClr val="tx1">
                    <a:lumMod val="95000"/>
                    <a:lumOff val="5000"/>
                    <a:alpha val="25000"/>
                  </a:schemeClr>
                </a:gs>
                <a:gs pos="74000">
                  <a:schemeClr val="tx1">
                    <a:alpha val="15000"/>
                  </a:schemeClr>
                </a:gs>
                <a:gs pos="100000">
                  <a:schemeClr val="tx1">
                    <a:alpha val="8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8" name="Rectangle 7">
            <a:extLst>
              <a:ext uri="{FF2B5EF4-FFF2-40B4-BE49-F238E27FC236}">
                <a16:creationId xmlns:a16="http://schemas.microsoft.com/office/drawing/2014/main" id="{104EA5FD-55D7-499A-964E-2999B9394E98}"/>
              </a:ext>
            </a:extLst>
          </p:cNvPr>
          <p:cNvSpPr/>
          <p:nvPr/>
        </p:nvSpPr>
        <p:spPr>
          <a:xfrm>
            <a:off x="1774518" y="356954"/>
            <a:ext cx="8802410" cy="646331"/>
          </a:xfrm>
          <a:prstGeom prst="rect">
            <a:avLst/>
          </a:prstGeom>
          <a:noFill/>
        </p:spPr>
        <p:txBody>
          <a:bodyPr wrap="none" lIns="91440" tIns="45720" rIns="91440" bIns="45720">
            <a:spAutoFit/>
          </a:bodyPr>
          <a:lstStyle/>
          <a:p>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Mesure de performance – </a:t>
            </a:r>
            <a:r>
              <a:rPr lang="es-ES" sz="36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Facile</a:t>
            </a:r>
            <a:r>
              <a:rPr lang="es-ES"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a:t>
            </a:r>
            <a:r>
              <a:rPr lang="es-ES" sz="3600" b="1" dirty="0" err="1">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rPr>
              <a:t>Moyen</a:t>
            </a:r>
            <a:endParaRPr lang="fr-FR" sz="3600" b="1" dirty="0">
              <a:gradFill>
                <a:gsLst>
                  <a:gs pos="100000">
                    <a:srgbClr val="4F6AB4"/>
                  </a:gs>
                  <a:gs pos="30000">
                    <a:srgbClr val="D5F4FF"/>
                  </a:gs>
                  <a:gs pos="0">
                    <a:srgbClr val="7F5DC4"/>
                  </a:gs>
                  <a:gs pos="71000">
                    <a:srgbClr val="8976D4"/>
                  </a:gs>
                </a:gsLst>
                <a:lin ang="5400000" scaled="1"/>
              </a:gradFill>
              <a:effectLst>
                <a:glow>
                  <a:schemeClr val="accent1">
                    <a:satMod val="175000"/>
                    <a:alpha val="40000"/>
                  </a:schemeClr>
                </a:glow>
                <a:outerShdw dist="50800" dir="5400000" sx="99000" sy="99000" algn="ctr" rotWithShape="0">
                  <a:schemeClr val="bg2">
                    <a:alpha val="0"/>
                  </a:schemeClr>
                </a:outerShdw>
                <a:reflection blurRad="6350" stA="65000" endPos="45500" dist="76200" dir="5400000" sy="-100000" algn="bl" rotWithShape="0"/>
              </a:effectLst>
              <a:latin typeface="Arial" panose="020B0604020202020204" pitchFamily="34" charset="0"/>
            </a:endParaRPr>
          </a:p>
        </p:txBody>
      </p:sp>
      <p:pic>
        <p:nvPicPr>
          <p:cNvPr id="4" name="Image 3" descr="Une image contenant graphique&#10;&#10;Description générée automatiquement">
            <a:extLst>
              <a:ext uri="{FF2B5EF4-FFF2-40B4-BE49-F238E27FC236}">
                <a16:creationId xmlns:a16="http://schemas.microsoft.com/office/drawing/2014/main" id="{570AA10B-4FCE-B4F5-A198-853FA483487E}"/>
              </a:ext>
            </a:extLst>
          </p:cNvPr>
          <p:cNvPicPr>
            <a:picLocks noChangeAspect="1"/>
          </p:cNvPicPr>
          <p:nvPr/>
        </p:nvPicPr>
        <p:blipFill>
          <a:blip r:embed="rId4"/>
          <a:stretch>
            <a:fillRect/>
          </a:stretch>
        </p:blipFill>
        <p:spPr>
          <a:xfrm>
            <a:off x="222132" y="3231970"/>
            <a:ext cx="5731100" cy="3137259"/>
          </a:xfrm>
          <a:prstGeom prst="rect">
            <a:avLst/>
          </a:prstGeom>
          <a:ln w="12700">
            <a:solidFill>
              <a:schemeClr val="bg1"/>
            </a:solidFill>
          </a:ln>
          <a:effectLst>
            <a:glow rad="304800">
              <a:schemeClr val="accent1">
                <a:alpha val="40000"/>
              </a:schemeClr>
            </a:glow>
            <a:reflection blurRad="127000" stA="99000" endPos="28000" dist="50800" dir="5400000" sy="-100000" algn="bl" rotWithShape="0"/>
          </a:effectLst>
        </p:spPr>
      </p:pic>
      <p:pic>
        <p:nvPicPr>
          <p:cNvPr id="13" name="Image 12" descr="Une image contenant graphique&#10;&#10;Description générée automatiquement">
            <a:extLst>
              <a:ext uri="{FF2B5EF4-FFF2-40B4-BE49-F238E27FC236}">
                <a16:creationId xmlns:a16="http://schemas.microsoft.com/office/drawing/2014/main" id="{8CF69D03-E0E4-0962-6020-C2D124BE44B0}"/>
              </a:ext>
            </a:extLst>
          </p:cNvPr>
          <p:cNvPicPr>
            <a:picLocks noChangeAspect="1"/>
          </p:cNvPicPr>
          <p:nvPr/>
        </p:nvPicPr>
        <p:blipFill>
          <a:blip r:embed="rId5"/>
          <a:stretch>
            <a:fillRect/>
          </a:stretch>
        </p:blipFill>
        <p:spPr>
          <a:xfrm>
            <a:off x="6175723" y="3231969"/>
            <a:ext cx="5742303" cy="3137259"/>
          </a:xfrm>
          <a:prstGeom prst="rect">
            <a:avLst/>
          </a:prstGeom>
          <a:ln w="12700">
            <a:solidFill>
              <a:schemeClr val="bg1"/>
            </a:solidFill>
          </a:ln>
          <a:effectLst>
            <a:glow rad="304800">
              <a:schemeClr val="accent1">
                <a:alpha val="40000"/>
              </a:schemeClr>
            </a:glow>
            <a:reflection blurRad="76200" stA="95000" endPos="29000" dist="50800" dir="5400000" sy="-100000" algn="bl" rotWithShape="0"/>
          </a:effectLst>
        </p:spPr>
      </p:pic>
      <p:pic>
        <p:nvPicPr>
          <p:cNvPr id="16" name="Image 15">
            <a:extLst>
              <a:ext uri="{FF2B5EF4-FFF2-40B4-BE49-F238E27FC236}">
                <a16:creationId xmlns:a16="http://schemas.microsoft.com/office/drawing/2014/main" id="{5CEB4F54-5A5E-F515-FC3B-6D8E4322BB7F}"/>
              </a:ext>
            </a:extLst>
          </p:cNvPr>
          <p:cNvPicPr>
            <a:picLocks noChangeAspect="1"/>
          </p:cNvPicPr>
          <p:nvPr/>
        </p:nvPicPr>
        <p:blipFill>
          <a:blip r:embed="rId6"/>
          <a:stretch>
            <a:fillRect/>
          </a:stretch>
        </p:blipFill>
        <p:spPr>
          <a:xfrm>
            <a:off x="10374976" y="1954212"/>
            <a:ext cx="1543050" cy="1152525"/>
          </a:xfrm>
          <a:prstGeom prst="rect">
            <a:avLst/>
          </a:prstGeom>
          <a:effectLst>
            <a:glow rad="355600">
              <a:srgbClr val="7F5DC4">
                <a:alpha val="23000"/>
              </a:srgbClr>
            </a:glow>
            <a:softEdge rad="101600"/>
          </a:effectLst>
        </p:spPr>
      </p:pic>
      <p:pic>
        <p:nvPicPr>
          <p:cNvPr id="20" name="Image 19">
            <a:extLst>
              <a:ext uri="{FF2B5EF4-FFF2-40B4-BE49-F238E27FC236}">
                <a16:creationId xmlns:a16="http://schemas.microsoft.com/office/drawing/2014/main" id="{95A7CE32-87CC-6E79-C27A-2455B1AD9A79}"/>
              </a:ext>
            </a:extLst>
          </p:cNvPr>
          <p:cNvPicPr>
            <a:picLocks noChangeAspect="1"/>
          </p:cNvPicPr>
          <p:nvPr/>
        </p:nvPicPr>
        <p:blipFill>
          <a:blip r:embed="rId7"/>
          <a:stretch>
            <a:fillRect/>
          </a:stretch>
        </p:blipFill>
        <p:spPr>
          <a:xfrm>
            <a:off x="4391132" y="1898649"/>
            <a:ext cx="1562100" cy="1152525"/>
          </a:xfrm>
          <a:prstGeom prst="rect">
            <a:avLst/>
          </a:prstGeom>
          <a:effectLst>
            <a:glow rad="266700">
              <a:srgbClr val="7F5DC4">
                <a:alpha val="38000"/>
              </a:srgbClr>
            </a:glow>
            <a:softEdge rad="101600"/>
          </a:effectLst>
        </p:spPr>
      </p:pic>
      <p:sp>
        <p:nvSpPr>
          <p:cNvPr id="22" name="ZoneTexte 21">
            <a:extLst>
              <a:ext uri="{FF2B5EF4-FFF2-40B4-BE49-F238E27FC236}">
                <a16:creationId xmlns:a16="http://schemas.microsoft.com/office/drawing/2014/main" id="{5A6871E0-D17F-002C-745C-A915D1622736}"/>
              </a:ext>
            </a:extLst>
          </p:cNvPr>
          <p:cNvSpPr txBox="1"/>
          <p:nvPr/>
        </p:nvSpPr>
        <p:spPr>
          <a:xfrm>
            <a:off x="1338208" y="2167134"/>
            <a:ext cx="2636891" cy="523220"/>
          </a:xfrm>
          <a:prstGeom prst="rect">
            <a:avLst/>
          </a:prstGeom>
          <a:noFill/>
        </p:spPr>
        <p:txBody>
          <a:bodyPr wrap="square">
            <a:spAutoFit/>
          </a:bodyPr>
          <a:lstStyle/>
          <a:p>
            <a:r>
              <a:rPr lang="fr-FR" sz="2800" b="1" u="sng" dirty="0">
                <a:solidFill>
                  <a:srgbClr val="89E0FF"/>
                </a:solidFill>
              </a:rPr>
              <a:t>Taquin Facile</a:t>
            </a:r>
            <a:r>
              <a:rPr lang="fr-FR" sz="2800" b="1" dirty="0">
                <a:solidFill>
                  <a:srgbClr val="89E0FF"/>
                </a:solidFill>
              </a:rPr>
              <a:t> :  </a:t>
            </a:r>
          </a:p>
        </p:txBody>
      </p:sp>
      <p:sp>
        <p:nvSpPr>
          <p:cNvPr id="23" name="ZoneTexte 22">
            <a:extLst>
              <a:ext uri="{FF2B5EF4-FFF2-40B4-BE49-F238E27FC236}">
                <a16:creationId xmlns:a16="http://schemas.microsoft.com/office/drawing/2014/main" id="{BE5C6ACE-0936-BBAF-0C56-712FF92E89D9}"/>
              </a:ext>
            </a:extLst>
          </p:cNvPr>
          <p:cNvSpPr txBox="1"/>
          <p:nvPr/>
        </p:nvSpPr>
        <p:spPr>
          <a:xfrm>
            <a:off x="7264400" y="2167134"/>
            <a:ext cx="2959099" cy="523220"/>
          </a:xfrm>
          <a:prstGeom prst="rect">
            <a:avLst/>
          </a:prstGeom>
          <a:noFill/>
        </p:spPr>
        <p:txBody>
          <a:bodyPr wrap="square">
            <a:spAutoFit/>
          </a:bodyPr>
          <a:lstStyle/>
          <a:p>
            <a:r>
              <a:rPr lang="fr-FR" sz="2800" b="1" u="sng" dirty="0">
                <a:solidFill>
                  <a:srgbClr val="89E0FF"/>
                </a:solidFill>
              </a:rPr>
              <a:t>Taquin Moyenne</a:t>
            </a:r>
            <a:r>
              <a:rPr lang="fr-FR" sz="2800" b="1" dirty="0">
                <a:solidFill>
                  <a:srgbClr val="89E0FF"/>
                </a:solidFill>
              </a:rPr>
              <a:t> :  </a:t>
            </a:r>
          </a:p>
        </p:txBody>
      </p:sp>
    </p:spTree>
    <p:extLst>
      <p:ext uri="{BB962C8B-B14F-4D97-AF65-F5344CB8AC3E}">
        <p14:creationId xmlns:p14="http://schemas.microsoft.com/office/powerpoint/2010/main" val="1305497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438F446228714EB1EA53DF711EE6D5" ma:contentTypeVersion="6" ma:contentTypeDescription="Crée un document." ma:contentTypeScope="" ma:versionID="b4f278f7780776caede0ac37f956752d">
  <xsd:schema xmlns:xsd="http://www.w3.org/2001/XMLSchema" xmlns:xs="http://www.w3.org/2001/XMLSchema" xmlns:p="http://schemas.microsoft.com/office/2006/metadata/properties" xmlns:ns3="6f8ffa6d-99ff-4ead-885f-e288ec7c8767" targetNamespace="http://schemas.microsoft.com/office/2006/metadata/properties" ma:root="true" ma:fieldsID="6b3f9fd1387e43e578e3263d6f0ffe0c" ns3:_="">
    <xsd:import namespace="6f8ffa6d-99ff-4ead-885f-e288ec7c876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8ffa6d-99ff-4ead-885f-e288ec7c8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525B09-1EC0-4912-A193-9C7B6B397971}">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 ds:uri="6f8ffa6d-99ff-4ead-885f-e288ec7c8767"/>
    <ds:schemaRef ds:uri="http://schemas.microsoft.com/office/2006/metadata/properties"/>
  </ds:schemaRefs>
</ds:datastoreItem>
</file>

<file path=customXml/itemProps2.xml><?xml version="1.0" encoding="utf-8"?>
<ds:datastoreItem xmlns:ds="http://schemas.openxmlformats.org/officeDocument/2006/customXml" ds:itemID="{04B3B5AC-9D84-4319-BF47-B5597ED2EA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8ffa6d-99ff-4ead-885f-e288ec7c8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5CFD06-5818-4055-BCAD-99DA74A9E2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2518</TotalTime>
  <Words>1250</Words>
  <Application>Microsoft Office PowerPoint</Application>
  <PresentationFormat>Grand écran</PresentationFormat>
  <Paragraphs>92</Paragraphs>
  <Slides>14</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Calibri Light</vt:lpstr>
      <vt:lpstr>Montserrat SemiBold</vt:lpstr>
      <vt:lpstr>Söhne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teoman soykan</cp:lastModifiedBy>
  <cp:revision>10</cp:revision>
  <dcterms:created xsi:type="dcterms:W3CDTF">2021-09-20T14:52:29Z</dcterms:created>
  <dcterms:modified xsi:type="dcterms:W3CDTF">2023-04-03T22:47:57Z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0x010100C1438F446228714EB1EA53DF711EE6D5</vt:lpwstr>
  </property>
</Properties>
</file>